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300" r:id="rId3"/>
    <p:sldId id="268" r:id="rId4"/>
    <p:sldId id="269" r:id="rId5"/>
    <p:sldId id="261" r:id="rId6"/>
    <p:sldId id="273" r:id="rId7"/>
    <p:sldId id="271" r:id="rId8"/>
    <p:sldId id="296" r:id="rId9"/>
    <p:sldId id="272" r:id="rId10"/>
    <p:sldId id="274" r:id="rId11"/>
    <p:sldId id="259" r:id="rId12"/>
    <p:sldId id="257" r:id="rId13"/>
    <p:sldId id="258" r:id="rId14"/>
    <p:sldId id="260" r:id="rId15"/>
    <p:sldId id="270" r:id="rId16"/>
    <p:sldId id="262" r:id="rId17"/>
    <p:sldId id="275" r:id="rId18"/>
    <p:sldId id="276" r:id="rId19"/>
    <p:sldId id="277" r:id="rId20"/>
    <p:sldId id="278" r:id="rId21"/>
    <p:sldId id="279" r:id="rId22"/>
    <p:sldId id="280" r:id="rId23"/>
    <p:sldId id="299" r:id="rId24"/>
    <p:sldId id="281" r:id="rId25"/>
    <p:sldId id="263" r:id="rId26"/>
    <p:sldId id="282" r:id="rId27"/>
    <p:sldId id="283" r:id="rId28"/>
    <p:sldId id="264" r:id="rId29"/>
    <p:sldId id="284" r:id="rId30"/>
    <p:sldId id="265" r:id="rId31"/>
    <p:sldId id="287" r:id="rId32"/>
    <p:sldId id="289" r:id="rId33"/>
    <p:sldId id="288" r:id="rId34"/>
    <p:sldId id="290" r:id="rId35"/>
    <p:sldId id="266" r:id="rId36"/>
    <p:sldId id="291" r:id="rId37"/>
    <p:sldId id="293" r:id="rId38"/>
    <p:sldId id="267" r:id="rId39"/>
    <p:sldId id="294" r:id="rId40"/>
    <p:sldId id="301" r:id="rId41"/>
    <p:sldId id="295" r:id="rId42"/>
    <p:sldId id="302" r:id="rId43"/>
    <p:sldId id="297" r:id="rId44"/>
    <p:sldId id="298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34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550B-0078-4A4C-9349-DA288F6A370B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F896980A-4E51-AC4C-BBBA-C26166643F8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550B-0078-4A4C-9349-DA288F6A370B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980A-4E51-AC4C-BBBA-C26166643F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550B-0078-4A4C-9349-DA288F6A370B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980A-4E51-AC4C-BBBA-C26166643F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550B-0078-4A4C-9349-DA288F6A370B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980A-4E51-AC4C-BBBA-C26166643F8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550B-0078-4A4C-9349-DA288F6A370B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980A-4E51-AC4C-BBBA-C26166643F8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, 2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550B-0078-4A4C-9349-DA288F6A370B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980A-4E51-AC4C-BBBA-C26166643F8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, 3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550B-0078-4A4C-9349-DA288F6A370B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980A-4E51-AC4C-BBBA-C26166643F8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550B-0078-4A4C-9349-DA288F6A370B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980A-4E51-AC4C-BBBA-C26166643F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550B-0078-4A4C-9349-DA288F6A370B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980A-4E51-AC4C-BBBA-C26166643F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550B-0078-4A4C-9349-DA288F6A370B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980A-4E51-AC4C-BBBA-C26166643F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550B-0078-4A4C-9349-DA288F6A370B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F896980A-4E51-AC4C-BBBA-C26166643F8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09A550B-0078-4A4C-9349-DA288F6A370B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F896980A-4E51-AC4C-BBBA-C26166643F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550B-0078-4A4C-9349-DA288F6A370B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F896980A-4E51-AC4C-BBBA-C26166643F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550B-0078-4A4C-9349-DA288F6A370B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896980A-4E51-AC4C-BBBA-C26166643F85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550B-0078-4A4C-9349-DA288F6A370B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F896980A-4E51-AC4C-BBBA-C26166643F85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550B-0078-4A4C-9349-DA288F6A370B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F896980A-4E51-AC4C-BBBA-C26166643F85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550B-0078-4A4C-9349-DA288F6A370B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980A-4E51-AC4C-BBBA-C26166643F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C09A550B-0078-4A4C-9349-DA288F6A370B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F896980A-4E51-AC4C-BBBA-C26166643F8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jpe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3.jpeg"/><Relationship Id="rId4" Type="http://schemas.openxmlformats.org/officeDocument/2006/relationships/image" Target="../media/image42.jpe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Recovery and Regeneration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587375"/>
            <a:ext cx="3273552" cy="157729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Road to Success</a:t>
            </a:r>
          </a:p>
          <a:p>
            <a:r>
              <a:rPr lang="en-US" sz="1800" dirty="0" smtClean="0"/>
              <a:t>Dr E. Laura Cruz</a:t>
            </a:r>
          </a:p>
          <a:p>
            <a:r>
              <a:rPr lang="en-US" sz="1800" dirty="0" err="1" smtClean="0"/>
              <a:t>drlaura@pivotsmo.com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8830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TT00027 (2)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4" r="4814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3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Best Start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Healthy Athlete</a:t>
            </a:r>
          </a:p>
          <a:p>
            <a:pPr marL="0" indent="0">
              <a:buNone/>
            </a:pPr>
            <a:r>
              <a:rPr lang="en-US" sz="2800" dirty="0" smtClean="0"/>
              <a:t>Healthy Diet</a:t>
            </a:r>
          </a:p>
          <a:p>
            <a:pPr marL="0" indent="0">
              <a:buNone/>
            </a:pPr>
            <a:r>
              <a:rPr lang="en-US" sz="2800" dirty="0" smtClean="0"/>
              <a:t>Adequate Hydration</a:t>
            </a:r>
          </a:p>
          <a:p>
            <a:pPr marL="0" indent="0">
              <a:buNone/>
            </a:pPr>
            <a:r>
              <a:rPr lang="en-US" sz="2800" dirty="0" smtClean="0"/>
              <a:t>Awareness of growth rate/ pubertal status</a:t>
            </a:r>
          </a:p>
          <a:p>
            <a:pPr marL="0" indent="0">
              <a:buNone/>
            </a:pPr>
            <a:r>
              <a:rPr lang="en-US" sz="2800" dirty="0" smtClean="0"/>
              <a:t>Regular periods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6951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7364" y="685800"/>
            <a:ext cx="4948238" cy="886968"/>
          </a:xfrm>
        </p:spPr>
        <p:txBody>
          <a:bodyPr/>
          <a:lstStyle/>
          <a:p>
            <a:r>
              <a:rPr lang="en-US" sz="3600" dirty="0" smtClean="0"/>
              <a:t>Best Rest/ Recovery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Post training snack</a:t>
            </a:r>
          </a:p>
          <a:p>
            <a:r>
              <a:rPr lang="en-US" sz="2800" dirty="0" smtClean="0"/>
              <a:t>Warm down then- recovery &amp; regeneration</a:t>
            </a:r>
          </a:p>
          <a:p>
            <a:r>
              <a:rPr lang="en-US" sz="2800" dirty="0" smtClean="0"/>
              <a:t>Relaxation</a:t>
            </a:r>
          </a:p>
          <a:p>
            <a:r>
              <a:rPr lang="en-US" sz="2800" dirty="0" smtClean="0"/>
              <a:t>Sleep</a:t>
            </a:r>
            <a:endParaRPr lang="en-US" sz="2800" dirty="0"/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19412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3" y="685800"/>
            <a:ext cx="7445905" cy="886968"/>
          </a:xfrm>
        </p:spPr>
        <p:txBody>
          <a:bodyPr/>
          <a:lstStyle/>
          <a:p>
            <a:pPr algn="ctr"/>
            <a:r>
              <a:rPr lang="en-US" sz="3600" dirty="0" smtClean="0"/>
              <a:t>Best Recovery/Regeneration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Stretching</a:t>
            </a:r>
          </a:p>
          <a:p>
            <a:r>
              <a:rPr lang="en-US" sz="2800" dirty="0" smtClean="0"/>
              <a:t>Cooling</a:t>
            </a:r>
          </a:p>
          <a:p>
            <a:r>
              <a:rPr lang="en-US" sz="2800" dirty="0" smtClean="0"/>
              <a:t>Heating</a:t>
            </a:r>
          </a:p>
          <a:p>
            <a:r>
              <a:rPr lang="en-US" sz="2800" dirty="0" smtClean="0"/>
              <a:t>Soft tissue therapy </a:t>
            </a:r>
            <a:r>
              <a:rPr lang="en-US" sz="2800" dirty="0" err="1" smtClean="0"/>
              <a:t>eg</a:t>
            </a:r>
            <a:r>
              <a:rPr lang="en-US" sz="2800" dirty="0" smtClean="0"/>
              <a:t> massage, ART, </a:t>
            </a:r>
            <a:r>
              <a:rPr lang="en-US" sz="2800" dirty="0" err="1" smtClean="0"/>
              <a:t>fascial</a:t>
            </a:r>
            <a:r>
              <a:rPr lang="en-US" sz="2800" dirty="0" smtClean="0"/>
              <a:t> stretch</a:t>
            </a:r>
          </a:p>
          <a:p>
            <a:r>
              <a:rPr lang="en-US" sz="2800" dirty="0" smtClean="0"/>
              <a:t>Compression</a:t>
            </a:r>
          </a:p>
          <a:p>
            <a:r>
              <a:rPr lang="en-US" sz="2800" dirty="0" smtClean="0"/>
              <a:t>Supplemental nutrients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9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733" y="685800"/>
            <a:ext cx="7547505" cy="886968"/>
          </a:xfrm>
        </p:spPr>
        <p:txBody>
          <a:bodyPr/>
          <a:lstStyle/>
          <a:p>
            <a:r>
              <a:rPr lang="en-US" sz="3200" dirty="0" smtClean="0"/>
              <a:t>Why is “R&amp;R” important for Training?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2792413"/>
            <a:ext cx="4946602" cy="410527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Tissue recovery</a:t>
            </a:r>
          </a:p>
          <a:p>
            <a:r>
              <a:rPr lang="en-US" sz="2800" dirty="0" smtClean="0"/>
              <a:t>Muscle recovery</a:t>
            </a:r>
          </a:p>
          <a:p>
            <a:r>
              <a:rPr lang="en-US" sz="2800" dirty="0" smtClean="0"/>
              <a:t>Athlete recovery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9985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7" y="685800"/>
            <a:ext cx="7428971" cy="886968"/>
          </a:xfrm>
        </p:spPr>
        <p:txBody>
          <a:bodyPr/>
          <a:lstStyle/>
          <a:p>
            <a:pPr algn="ctr"/>
            <a:r>
              <a:rPr lang="en-US" sz="3200" dirty="0" smtClean="0"/>
              <a:t>Recovery and Regeneration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Important because training is a stress on the body</a:t>
            </a:r>
          </a:p>
          <a:p>
            <a:r>
              <a:rPr lang="en-US" sz="2400" dirty="0" smtClean="0"/>
              <a:t>Depletion of energy reserves</a:t>
            </a:r>
          </a:p>
          <a:p>
            <a:r>
              <a:rPr lang="en-US" sz="2400" dirty="0" smtClean="0"/>
              <a:t> Increased body temp</a:t>
            </a:r>
          </a:p>
          <a:p>
            <a:r>
              <a:rPr lang="en-US" sz="2400" dirty="0" smtClean="0"/>
              <a:t>Mechanical muscle damage</a:t>
            </a:r>
          </a:p>
          <a:p>
            <a:r>
              <a:rPr lang="en-US" sz="2400" dirty="0" smtClean="0"/>
              <a:t>Oxidative stress to tissues</a:t>
            </a:r>
          </a:p>
          <a:p>
            <a:r>
              <a:rPr lang="en-US" sz="2400" dirty="0" smtClean="0"/>
              <a:t>Inflammation</a:t>
            </a:r>
          </a:p>
          <a:p>
            <a:r>
              <a:rPr lang="en-US" sz="2400" dirty="0" smtClean="0"/>
              <a:t>Nervous system fatigue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3573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 descr="images.jpeg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3" r="5063"/>
          <a:stretch>
            <a:fillRect/>
          </a:stretch>
        </p:blipFill>
        <p:spPr/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STRETCHING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253067" y="685800"/>
            <a:ext cx="7124171" cy="886968"/>
          </a:xfrm>
        </p:spPr>
        <p:txBody>
          <a:bodyPr/>
          <a:lstStyle/>
          <a:p>
            <a:r>
              <a:rPr lang="en-US" sz="3200" dirty="0" smtClean="0"/>
              <a:t>Stretching- Why, When, How</a:t>
            </a:r>
            <a:endParaRPr lang="en-US" sz="3200" dirty="0"/>
          </a:p>
        </p:txBody>
      </p:sp>
      <p:sp>
        <p:nvSpPr>
          <p:cNvPr id="12" name="Text Placeholder 11"/>
          <p:cNvSpPr>
            <a:spLocks noGrp="1"/>
          </p:cNvSpPr>
          <p:nvPr>
            <p:ph idx="1"/>
          </p:nvPr>
        </p:nvSpPr>
        <p:spPr>
          <a:xfrm>
            <a:off x="1710266" y="2020888"/>
            <a:ext cx="4946602" cy="41052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Decreases muscle soreness after exercise</a:t>
            </a:r>
          </a:p>
          <a:p>
            <a:pPr marL="0" indent="0">
              <a:buNone/>
            </a:pPr>
            <a:r>
              <a:rPr lang="en-US" sz="2000" dirty="0" smtClean="0"/>
              <a:t>Improves circulation to muscles</a:t>
            </a:r>
          </a:p>
          <a:p>
            <a:pPr marL="0" indent="0">
              <a:buNone/>
            </a:pPr>
            <a:r>
              <a:rPr lang="en-US" sz="2000" dirty="0" smtClean="0"/>
              <a:t>Increases muscle flexibility</a:t>
            </a:r>
          </a:p>
          <a:p>
            <a:pPr marL="0" indent="0">
              <a:buNone/>
            </a:pPr>
            <a:r>
              <a:rPr lang="en-US" sz="2000" dirty="0" smtClean="0"/>
              <a:t>Decreases tension at muscle –tendon- bone junction</a:t>
            </a:r>
          </a:p>
          <a:p>
            <a:pPr marL="0" indent="0">
              <a:buNone/>
            </a:pPr>
            <a:r>
              <a:rPr lang="en-US" sz="2000" dirty="0" smtClean="0"/>
              <a:t>Facilitates optimal joint mobility</a:t>
            </a:r>
          </a:p>
          <a:p>
            <a:pPr marL="0" indent="0">
              <a:buNone/>
            </a:pPr>
            <a:r>
              <a:rPr lang="en-US" sz="2000" dirty="0" smtClean="0"/>
              <a:t>Is relaxing</a:t>
            </a:r>
            <a:r>
              <a:rPr lang="en-US" sz="2400" dirty="0" smtClean="0"/>
              <a:t>!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13" name="Picture 12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132" y="4423835"/>
            <a:ext cx="2931535" cy="243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33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6933" y="685800"/>
            <a:ext cx="7090304" cy="886968"/>
          </a:xfrm>
        </p:spPr>
        <p:txBody>
          <a:bodyPr/>
          <a:lstStyle/>
          <a:p>
            <a:r>
              <a:rPr lang="en-US" sz="3200" dirty="0"/>
              <a:t>Stretching- Why, When, How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Stretching is not a warm up</a:t>
            </a:r>
          </a:p>
          <a:p>
            <a:r>
              <a:rPr lang="en-US" sz="2000" dirty="0" smtClean="0"/>
              <a:t>Best done after exercise, with warmed up muscles</a:t>
            </a:r>
          </a:p>
          <a:p>
            <a:r>
              <a:rPr lang="en-US" sz="2000" dirty="0" smtClean="0"/>
              <a:t>Daily- bedtime is good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400" y="4267200"/>
            <a:ext cx="32512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16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7" y="685800"/>
            <a:ext cx="7073371" cy="886968"/>
          </a:xfrm>
        </p:spPr>
        <p:txBody>
          <a:bodyPr/>
          <a:lstStyle/>
          <a:p>
            <a:r>
              <a:rPr lang="en-US" sz="3200" dirty="0"/>
              <a:t>Stretching- Why, When, How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Static stretching is slow and relaxed</a:t>
            </a:r>
          </a:p>
          <a:p>
            <a:r>
              <a:rPr lang="en-US" sz="2400" dirty="0" smtClean="0"/>
              <a:t>30 sec , 3 reps</a:t>
            </a:r>
          </a:p>
          <a:p>
            <a:r>
              <a:rPr lang="en-US" sz="2400" dirty="0" smtClean="0"/>
              <a:t>Major muscle groups</a:t>
            </a:r>
          </a:p>
          <a:p>
            <a:r>
              <a:rPr lang="en-US" sz="2400" dirty="0" smtClean="0"/>
              <a:t>Should not cause pain</a:t>
            </a:r>
          </a:p>
          <a:p>
            <a:r>
              <a:rPr lang="en-US" sz="2400" dirty="0" smtClean="0"/>
              <a:t>Your special stretches</a:t>
            </a:r>
          </a:p>
          <a:p>
            <a:pPr lvl="1"/>
            <a:r>
              <a:rPr lang="en-US" sz="2400" dirty="0" smtClean="0"/>
              <a:t>Specific muscles</a:t>
            </a:r>
          </a:p>
          <a:p>
            <a:pPr lvl="1"/>
            <a:r>
              <a:rPr lang="en-US" sz="2400" dirty="0" smtClean="0"/>
              <a:t>Allow for your flexibility/ tightness</a:t>
            </a:r>
          </a:p>
        </p:txBody>
      </p:sp>
    </p:spTree>
    <p:extLst>
      <p:ext uri="{BB962C8B-B14F-4D97-AF65-F5344CB8AC3E}">
        <p14:creationId xmlns:p14="http://schemas.microsoft.com/office/powerpoint/2010/main" val="284438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 and Regeneration</a:t>
            </a:r>
            <a:br>
              <a:rPr lang="en-US" dirty="0" smtClean="0"/>
            </a:br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that Recovery and Regeneration are part of effective training</a:t>
            </a:r>
          </a:p>
          <a:p>
            <a:r>
              <a:rPr lang="en-US" dirty="0" smtClean="0"/>
              <a:t>Recognize stresses that impact on training</a:t>
            </a:r>
          </a:p>
          <a:p>
            <a:r>
              <a:rPr lang="en-US" dirty="0" smtClean="0"/>
              <a:t>Understand how different R&amp;R techniques can help prepare for training</a:t>
            </a:r>
          </a:p>
          <a:p>
            <a:r>
              <a:rPr lang="en-US" dirty="0" smtClean="0"/>
              <a:t>Be able to explore which of these techniques can be easily incorporated into daily routine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9033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Static Stretching</a:t>
            </a:r>
            <a:endParaRPr lang="en-US" dirty="0"/>
          </a:p>
        </p:txBody>
      </p:sp>
      <p:pic>
        <p:nvPicPr>
          <p:cNvPr id="5" name="Picture 4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64" y="4114800"/>
            <a:ext cx="3611203" cy="2044700"/>
          </a:xfrm>
          <a:prstGeom prst="rect">
            <a:avLst/>
          </a:prstGeom>
        </p:spPr>
      </p:pic>
      <p:pic>
        <p:nvPicPr>
          <p:cNvPr id="6" name="Picture 5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64" y="1236133"/>
            <a:ext cx="3289300" cy="2463800"/>
          </a:xfrm>
          <a:prstGeom prst="rect">
            <a:avLst/>
          </a:prstGeom>
        </p:spPr>
      </p:pic>
      <p:pic>
        <p:nvPicPr>
          <p:cNvPr id="7" name="Picture 6" descr="images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5868" y="965200"/>
            <a:ext cx="2810932" cy="2857500"/>
          </a:xfrm>
          <a:prstGeom prst="rect">
            <a:avLst/>
          </a:prstGeom>
        </p:spPr>
      </p:pic>
      <p:pic>
        <p:nvPicPr>
          <p:cNvPr id="8" name="Picture 7" descr="images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0" y="4114800"/>
            <a:ext cx="29464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07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PNF/ Partner Stretching</a:t>
            </a:r>
            <a:endParaRPr lang="en-US" dirty="0"/>
          </a:p>
        </p:txBody>
      </p:sp>
      <p:pic>
        <p:nvPicPr>
          <p:cNvPr id="3" name="Picture 2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7733" y="1650999"/>
            <a:ext cx="3606800" cy="4123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53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PNF/ Partner Stretching</a:t>
            </a:r>
          </a:p>
        </p:txBody>
      </p:sp>
      <p:pic>
        <p:nvPicPr>
          <p:cNvPr id="3" name="Picture 2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730" y="1320799"/>
            <a:ext cx="3149600" cy="2578100"/>
          </a:xfrm>
          <a:prstGeom prst="rect">
            <a:avLst/>
          </a:prstGeom>
        </p:spPr>
      </p:pic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34" y="4165600"/>
            <a:ext cx="3505200" cy="2324100"/>
          </a:xfrm>
          <a:prstGeom prst="rect">
            <a:avLst/>
          </a:prstGeom>
        </p:spPr>
      </p:pic>
      <p:pic>
        <p:nvPicPr>
          <p:cNvPr id="5" name="Picture 4" descr="max4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4464" y="4584700"/>
            <a:ext cx="31115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51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Fascial Stretch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Assisted stretching</a:t>
            </a:r>
          </a:p>
          <a:p>
            <a:r>
              <a:rPr lang="en-US" sz="2000" dirty="0" smtClean="0"/>
              <a:t>Targeted muscles groups</a:t>
            </a:r>
          </a:p>
          <a:p>
            <a:r>
              <a:rPr lang="en-US" sz="2000" dirty="0" smtClean="0"/>
              <a:t>“Realigns the body”</a:t>
            </a:r>
          </a:p>
          <a:p>
            <a:r>
              <a:rPr lang="en-US" sz="2000" dirty="0" smtClean="0"/>
              <a:t>Improves blood flow, flexibility</a:t>
            </a:r>
          </a:p>
        </p:txBody>
      </p:sp>
      <p:pic>
        <p:nvPicPr>
          <p:cNvPr id="5" name="Content Placeholder 4" descr="images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063" r="-13063"/>
          <a:stretch>
            <a:fillRect/>
          </a:stretch>
        </p:blipFill>
        <p:spPr/>
      </p:pic>
      <p:pic>
        <p:nvPicPr>
          <p:cNvPr id="6" name="Picture 5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234" y="4301067"/>
            <a:ext cx="3213100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17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3" y="672084"/>
            <a:ext cx="6591469" cy="886968"/>
          </a:xfrm>
        </p:spPr>
        <p:txBody>
          <a:bodyPr/>
          <a:lstStyle/>
          <a:p>
            <a:r>
              <a:rPr lang="en-US" dirty="0" smtClean="0"/>
              <a:t>Stretching should not hurt like this</a:t>
            </a:r>
            <a:endParaRPr lang="en-US" dirty="0"/>
          </a:p>
        </p:txBody>
      </p:sp>
      <p:pic>
        <p:nvPicPr>
          <p:cNvPr id="3" name="Picture 2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00" y="2497666"/>
            <a:ext cx="3492500" cy="2324100"/>
          </a:xfrm>
          <a:prstGeom prst="rect">
            <a:avLst/>
          </a:prstGeom>
        </p:spPr>
      </p:pic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666" y="2662766"/>
            <a:ext cx="3759200" cy="215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31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" descr="images.jpeg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193" b="-22193"/>
          <a:stretch>
            <a:fillRect/>
          </a:stretch>
        </p:blipFill>
        <p:spPr/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COOLING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08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Cooling Therapies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Feels Good!</a:t>
            </a:r>
          </a:p>
          <a:p>
            <a:r>
              <a:rPr lang="en-US" sz="2400" dirty="0" smtClean="0"/>
              <a:t>Reduces inflammation</a:t>
            </a:r>
          </a:p>
          <a:p>
            <a:r>
              <a:rPr lang="en-US" sz="2400" dirty="0" smtClean="0"/>
              <a:t>Reduces lactic acid build up</a:t>
            </a:r>
          </a:p>
          <a:p>
            <a:r>
              <a:rPr lang="en-US" sz="2400" dirty="0" smtClean="0"/>
              <a:t>Reduces pain</a:t>
            </a:r>
          </a:p>
          <a:p>
            <a:r>
              <a:rPr lang="en-US" sz="2400" dirty="0" smtClean="0"/>
              <a:t>May reduce heart rate</a:t>
            </a:r>
          </a:p>
          <a:p>
            <a:pPr lvl="1"/>
            <a:r>
              <a:rPr lang="en-US" sz="2400" dirty="0" smtClean="0"/>
              <a:t>Enhances return to “resting” phase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750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267" y="242316"/>
            <a:ext cx="7174971" cy="886968"/>
          </a:xfrm>
        </p:spPr>
        <p:txBody>
          <a:bodyPr/>
          <a:lstStyle/>
          <a:p>
            <a:r>
              <a:rPr lang="en-US" sz="3200" dirty="0" smtClean="0"/>
              <a:t>Ice Packs, </a:t>
            </a:r>
            <a:r>
              <a:rPr lang="en-US" sz="3200" dirty="0"/>
              <a:t>B</a:t>
            </a:r>
            <a:r>
              <a:rPr lang="en-US" sz="3200" dirty="0" smtClean="0"/>
              <a:t>aths or Showers?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377421"/>
            <a:ext cx="4946602" cy="4105275"/>
          </a:xfrm>
        </p:spPr>
        <p:txBody>
          <a:bodyPr>
            <a:noAutofit/>
          </a:bodyPr>
          <a:lstStyle/>
          <a:p>
            <a:r>
              <a:rPr lang="en-US" sz="2400" dirty="0" smtClean="0"/>
              <a:t>Packs good for single joints, muscles</a:t>
            </a:r>
          </a:p>
          <a:p>
            <a:r>
              <a:rPr lang="en-US" sz="2400" dirty="0" smtClean="0"/>
              <a:t>Baths and showers better for whole body</a:t>
            </a:r>
          </a:p>
          <a:p>
            <a:r>
              <a:rPr lang="en-US" sz="2400" dirty="0" smtClean="0"/>
              <a:t>Provide some compression</a:t>
            </a:r>
          </a:p>
          <a:p>
            <a:r>
              <a:rPr lang="en-US" sz="2400" dirty="0" smtClean="0"/>
              <a:t>Immersion relaxes muscles more</a:t>
            </a:r>
          </a:p>
          <a:p>
            <a:r>
              <a:rPr lang="en-US" sz="2400" dirty="0" smtClean="0"/>
              <a:t>Shower massages muscles </a:t>
            </a:r>
          </a:p>
          <a:p>
            <a:r>
              <a:rPr lang="en-US" sz="2400" dirty="0" smtClean="0"/>
              <a:t>Recommended temp 10 - 15deg C for 15min</a:t>
            </a:r>
          </a:p>
          <a:p>
            <a:r>
              <a:rPr lang="en-US" sz="2400" dirty="0" smtClean="0"/>
              <a:t>Wear your hat!</a:t>
            </a:r>
          </a:p>
          <a:p>
            <a:endParaRPr lang="en-US" sz="2400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3" y="4893732"/>
            <a:ext cx="3259667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20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" descr="images.jpeg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10" r="23710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HEATING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2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Hot/ Cold Treatments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Better at “flushing” muscles</a:t>
            </a:r>
          </a:p>
          <a:p>
            <a:r>
              <a:rPr lang="en-US" sz="2400" dirty="0" smtClean="0"/>
              <a:t>Hot and cold showers</a:t>
            </a:r>
          </a:p>
          <a:p>
            <a:r>
              <a:rPr lang="en-US" sz="2400" dirty="0" smtClean="0"/>
              <a:t>Pool then sauna</a:t>
            </a:r>
          </a:p>
          <a:p>
            <a:r>
              <a:rPr lang="en-US" sz="2400" dirty="0" smtClean="0"/>
              <a:t>Recipes vary</a:t>
            </a:r>
          </a:p>
          <a:p>
            <a:r>
              <a:rPr lang="en-US" sz="2400" dirty="0" smtClean="0"/>
              <a:t>30 sec to 2 min, alternating for 5 to 10 times</a:t>
            </a:r>
          </a:p>
          <a:p>
            <a:r>
              <a:rPr lang="en-US" sz="2400" dirty="0" smtClean="0"/>
              <a:t>Is said to be invigorating and energizing!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8996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0933" y="685800"/>
            <a:ext cx="6836305" cy="886968"/>
          </a:xfrm>
        </p:spPr>
        <p:txBody>
          <a:bodyPr/>
          <a:lstStyle/>
          <a:p>
            <a:r>
              <a:rPr lang="en-US" sz="3200" dirty="0" smtClean="0"/>
              <a:t>Recovery and Regeneration:</a:t>
            </a:r>
            <a:br>
              <a:rPr lang="en-US" sz="3200" dirty="0" smtClean="0"/>
            </a:br>
            <a:r>
              <a:rPr lang="en-US" sz="3200" dirty="0" smtClean="0"/>
              <a:t>The new “R&amp;R”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811868"/>
            <a:ext cx="4946602" cy="4741332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R&amp;R should be an integral part of training</a:t>
            </a:r>
          </a:p>
          <a:p>
            <a:r>
              <a:rPr lang="en-US" sz="2400" dirty="0" smtClean="0"/>
              <a:t>Includes awareness of stress to the gymnast: internal and external</a:t>
            </a:r>
          </a:p>
          <a:p>
            <a:r>
              <a:rPr lang="en-US" sz="2400" dirty="0" smtClean="0"/>
              <a:t>Includes warm downs; stretching and other self care techniques</a:t>
            </a:r>
          </a:p>
          <a:p>
            <a:r>
              <a:rPr lang="en-US" sz="2400" dirty="0" smtClean="0"/>
              <a:t>Includes appropriate post training snacks and hydration</a:t>
            </a:r>
          </a:p>
          <a:p>
            <a:r>
              <a:rPr lang="en-US" sz="2400" dirty="0" smtClean="0"/>
              <a:t>Includes adequate diet, hydration &amp; sleep</a:t>
            </a:r>
          </a:p>
          <a:p>
            <a:r>
              <a:rPr lang="en-US" sz="2400" dirty="0" smtClean="0"/>
              <a:t>Includes </a:t>
            </a:r>
            <a:r>
              <a:rPr lang="en-US" sz="2400" dirty="0"/>
              <a:t>times for emotional support/outlets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243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images.jpeg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1200" b="-111200"/>
          <a:stretch>
            <a:fillRect/>
          </a:stretch>
        </p:blipFill>
        <p:spPr>
          <a:xfrm rot="5400000">
            <a:off x="3773752" y="1793081"/>
            <a:ext cx="5096934" cy="3475038"/>
          </a:xfr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SOFT TISSUE TREATMENT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Oops……wrong photo!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76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Massage and ART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Science is not clear</a:t>
            </a:r>
          </a:p>
          <a:p>
            <a:r>
              <a:rPr lang="en-US" sz="2400" dirty="0" smtClean="0"/>
              <a:t>Feels great- at least once its over!</a:t>
            </a:r>
          </a:p>
          <a:p>
            <a:r>
              <a:rPr lang="en-US" sz="2400" dirty="0" smtClean="0"/>
              <a:t>May/ probably does improve </a:t>
            </a:r>
          </a:p>
          <a:p>
            <a:pPr lvl="1"/>
            <a:r>
              <a:rPr lang="en-US" sz="2400" dirty="0" smtClean="0"/>
              <a:t>Circulation</a:t>
            </a:r>
          </a:p>
          <a:p>
            <a:pPr lvl="1"/>
            <a:r>
              <a:rPr lang="en-US" sz="2400" dirty="0" smtClean="0"/>
              <a:t>Relaxation</a:t>
            </a:r>
          </a:p>
          <a:p>
            <a:pPr lvl="1"/>
            <a:r>
              <a:rPr lang="en-US" sz="2400" dirty="0" smtClean="0"/>
              <a:t>Flush out waste products</a:t>
            </a:r>
          </a:p>
          <a:p>
            <a:pPr lvl="1"/>
            <a:r>
              <a:rPr lang="en-US" sz="2400" dirty="0" smtClean="0"/>
              <a:t>Reduce inflammation</a:t>
            </a:r>
          </a:p>
          <a:p>
            <a:pPr lvl="1"/>
            <a:r>
              <a:rPr lang="en-US" sz="2400" dirty="0" smtClean="0"/>
              <a:t>Break up adhesions and trigger points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530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1" y="499534"/>
            <a:ext cx="6756400" cy="886968"/>
          </a:xfrm>
        </p:spPr>
        <p:txBody>
          <a:bodyPr/>
          <a:lstStyle/>
          <a:p>
            <a:r>
              <a:rPr lang="en-US" sz="3200" dirty="0"/>
              <a:t>T</a:t>
            </a:r>
            <a:r>
              <a:rPr lang="en-US" sz="3200" dirty="0" smtClean="0"/>
              <a:t>issue injury according to ART  theory</a:t>
            </a:r>
            <a:endParaRPr lang="en-US" sz="3200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4294967295"/>
          </p:nvPr>
        </p:nvPicPr>
        <p:blipFill>
          <a:blip r:embed="rId2"/>
          <a:srcRect t="-19669" b="-19669"/>
          <a:stretch>
            <a:fillRect/>
          </a:stretch>
        </p:blipFill>
        <p:spPr>
          <a:xfrm>
            <a:off x="1422401" y="1890713"/>
            <a:ext cx="5791200" cy="4510087"/>
          </a:xfrm>
        </p:spPr>
      </p:pic>
    </p:spTree>
    <p:extLst>
      <p:ext uri="{BB962C8B-B14F-4D97-AF65-F5344CB8AC3E}">
        <p14:creationId xmlns:p14="http://schemas.microsoft.com/office/powerpoint/2010/main" val="69899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3" y="228600"/>
            <a:ext cx="6557603" cy="886968"/>
          </a:xfrm>
        </p:spPr>
        <p:txBody>
          <a:bodyPr/>
          <a:lstStyle/>
          <a:p>
            <a:r>
              <a:rPr lang="en-US" sz="3200" dirty="0" smtClean="0"/>
              <a:t>Techniques for soft tissue release</a:t>
            </a:r>
            <a:endParaRPr lang="en-US" sz="3200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166" y="1591733"/>
            <a:ext cx="3022600" cy="2692400"/>
          </a:xfrm>
          <a:prstGeom prst="rect">
            <a:avLst/>
          </a:prstGeom>
        </p:spPr>
      </p:pic>
      <p:pic>
        <p:nvPicPr>
          <p:cNvPr id="5" name="Picture 4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650" y="1731433"/>
            <a:ext cx="3517900" cy="2311400"/>
          </a:xfrm>
          <a:prstGeom prst="rect">
            <a:avLst/>
          </a:prstGeom>
        </p:spPr>
      </p:pic>
      <p:pic>
        <p:nvPicPr>
          <p:cNvPr id="7" name="Picture 6" descr="images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650" y="4491567"/>
            <a:ext cx="3875615" cy="1803400"/>
          </a:xfrm>
          <a:prstGeom prst="rect">
            <a:avLst/>
          </a:prstGeom>
        </p:spPr>
      </p:pic>
      <p:pic>
        <p:nvPicPr>
          <p:cNvPr id="8" name="Picture 7" descr="images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00" y="4491567"/>
            <a:ext cx="3492500" cy="204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51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Foam Rolls</a:t>
            </a:r>
            <a:endParaRPr lang="en-US" sz="3200" dirty="0"/>
          </a:p>
        </p:txBody>
      </p:sp>
      <p:pic>
        <p:nvPicPr>
          <p:cNvPr id="3" name="Picture 2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64" y="2070100"/>
            <a:ext cx="2540000" cy="1892300"/>
          </a:xfrm>
          <a:prstGeom prst="rect">
            <a:avLst/>
          </a:prstGeom>
        </p:spPr>
      </p:pic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764" y="1587500"/>
            <a:ext cx="3429000" cy="2374900"/>
          </a:xfrm>
          <a:prstGeom prst="rect">
            <a:avLst/>
          </a:prstGeom>
        </p:spPr>
      </p:pic>
      <p:pic>
        <p:nvPicPr>
          <p:cNvPr id="5" name="Picture 4" descr="images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580" y="4576234"/>
            <a:ext cx="3018367" cy="189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61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images.jpeg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2" b="7202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COMPRESSION</a:t>
            </a:r>
            <a:endParaRPr lang="en-US" sz="32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7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44070" y="447468"/>
            <a:ext cx="6469530" cy="886968"/>
          </a:xfrm>
        </p:spPr>
        <p:txBody>
          <a:bodyPr/>
          <a:lstStyle/>
          <a:p>
            <a:r>
              <a:rPr lang="en-US" dirty="0" smtClean="0"/>
              <a:t>Compression:</a:t>
            </a:r>
            <a:br>
              <a:rPr lang="en-US" dirty="0" smtClean="0"/>
            </a:br>
            <a:r>
              <a:rPr lang="en-US" dirty="0" smtClean="0"/>
              <a:t>Another “feels good” therapy?</a:t>
            </a:r>
            <a:endParaRPr lang="en-US" dirty="0"/>
          </a:p>
        </p:txBody>
      </p:sp>
      <p:pic>
        <p:nvPicPr>
          <p:cNvPr id="13" name="Content Placeholder 12" descr="DSC_1101_Web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1744" b="-41744"/>
          <a:stretch>
            <a:fillRect/>
          </a:stretch>
        </p:blipFill>
        <p:spPr>
          <a:xfrm>
            <a:off x="549275" y="1111086"/>
            <a:ext cx="3703638" cy="4525963"/>
          </a:xfrm>
        </p:spPr>
      </p:pic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May decrease post exercise muscle soreness</a:t>
            </a:r>
          </a:p>
          <a:p>
            <a:r>
              <a:rPr lang="en-US" dirty="0" smtClean="0"/>
              <a:t>Does decrease swelling</a:t>
            </a:r>
          </a:p>
          <a:p>
            <a:r>
              <a:rPr lang="en-US" dirty="0" smtClean="0"/>
              <a:t>Improved circulation with  gentle post training movement?</a:t>
            </a:r>
          </a:p>
        </p:txBody>
      </p:sp>
      <p:pic>
        <p:nvPicPr>
          <p:cNvPr id="14" name="Picture 13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500" y="3911601"/>
            <a:ext cx="2959100" cy="27432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-3132667" y="5283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18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Easier to get?</a:t>
            </a:r>
            <a:endParaRPr lang="en-US" dirty="0"/>
          </a:p>
        </p:txBody>
      </p:sp>
      <p:pic>
        <p:nvPicPr>
          <p:cNvPr id="5" name="Content Placeholder 4" descr="images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2" r="8902"/>
          <a:stretch>
            <a:fillRect/>
          </a:stretch>
        </p:blipFill>
        <p:spPr/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l="9393" r="939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6012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pills_calcium.jpg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SUPPLEMENTS</a:t>
            </a:r>
            <a:endParaRPr lang="en-US" sz="32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2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Supplements </a:t>
            </a:r>
            <a:endParaRPr lang="en-US" sz="3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 not replace a healthy athlete focused diet</a:t>
            </a:r>
          </a:p>
          <a:p>
            <a:r>
              <a:rPr lang="en-US" sz="2000" dirty="0" smtClean="0"/>
              <a:t>May not be absorbed as well as food</a:t>
            </a:r>
          </a:p>
          <a:p>
            <a:r>
              <a:rPr lang="en-US" sz="2000" dirty="0" smtClean="0"/>
              <a:t>Can be expensive</a:t>
            </a:r>
          </a:p>
          <a:p>
            <a:r>
              <a:rPr lang="en-US" sz="2000" dirty="0" smtClean="0"/>
              <a:t>May not be proven</a:t>
            </a:r>
          </a:p>
          <a:p>
            <a:r>
              <a:rPr lang="en-US" sz="2000" dirty="0" smtClean="0"/>
              <a:t>10 to 15%  have banned substances, even in tested products</a:t>
            </a:r>
          </a:p>
          <a:p>
            <a:endParaRPr lang="en-US" sz="20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Can add to healthy diet</a:t>
            </a:r>
          </a:p>
          <a:p>
            <a:r>
              <a:rPr lang="en-US" sz="2000" dirty="0" smtClean="0"/>
              <a:t>Can be reliable amounts of nutrient</a:t>
            </a:r>
          </a:p>
          <a:p>
            <a:r>
              <a:rPr lang="en-US" sz="2000" dirty="0" smtClean="0"/>
              <a:t>Helpful for vegetarians</a:t>
            </a:r>
          </a:p>
          <a:p>
            <a:r>
              <a:rPr lang="en-US" sz="2000" dirty="0" smtClean="0"/>
              <a:t>Helpful for iron levels</a:t>
            </a:r>
          </a:p>
          <a:p>
            <a:r>
              <a:rPr lang="en-US" sz="2000" dirty="0" smtClean="0"/>
              <a:t>May help speed up recovery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5198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Elite Athlete = Gifted Athlete X 10 </a:t>
            </a:r>
            <a:r>
              <a:rPr lang="en-US" dirty="0" err="1" smtClean="0"/>
              <a:t>yr</a:t>
            </a:r>
            <a:r>
              <a:rPr lang="en-US" dirty="0" smtClean="0"/>
              <a:t> </a:t>
            </a:r>
            <a:r>
              <a:rPr lang="en-US" dirty="0"/>
              <a:t>/</a:t>
            </a:r>
            <a:r>
              <a:rPr lang="en-US" dirty="0" smtClean="0"/>
              <a:t> 10,000 </a:t>
            </a:r>
            <a:r>
              <a:rPr lang="en-US" dirty="0" err="1" smtClean="0"/>
              <a:t>hr</a:t>
            </a:r>
            <a:r>
              <a:rPr lang="en-US" dirty="0" smtClean="0"/>
              <a:t> of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439334"/>
            <a:ext cx="4946602" cy="468683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“Ultimately success comes from training and performing well over the long-term rather than winning in the short-term. There is no short cut to success in athletic preparation”</a:t>
            </a:r>
          </a:p>
          <a:p>
            <a:pPr lvl="7">
              <a:defRPr/>
            </a:pPr>
            <a:r>
              <a:rPr lang="en-US" sz="2400" dirty="0" smtClean="0"/>
              <a:t>Balyi, 2001</a:t>
            </a:r>
          </a:p>
        </p:txBody>
      </p:sp>
    </p:spTree>
    <p:extLst>
      <p:ext uri="{BB962C8B-B14F-4D97-AF65-F5344CB8AC3E}">
        <p14:creationId xmlns:p14="http://schemas.microsoft.com/office/powerpoint/2010/main" val="28717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1600"/>
            <a:ext cx="9144000" cy="6146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55600" y="6434667"/>
            <a:ext cx="401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 Trent </a:t>
            </a:r>
            <a:r>
              <a:rPr lang="en-US" dirty="0" err="1" smtClean="0"/>
              <a:t>Stellingwerff</a:t>
            </a:r>
            <a:r>
              <a:rPr lang="en-US" dirty="0" smtClean="0"/>
              <a:t>, CSI-Victoria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8330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69" y="461185"/>
            <a:ext cx="6537263" cy="886968"/>
          </a:xfrm>
        </p:spPr>
        <p:txBody>
          <a:bodyPr/>
          <a:lstStyle/>
          <a:p>
            <a:r>
              <a:rPr lang="en-US" dirty="0" smtClean="0"/>
              <a:t>Food Sources of Antioxidants and Anti inflammatory products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9" name="Content Placeholder 8" descr="images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04" r="15904"/>
          <a:stretch>
            <a:fillRect/>
          </a:stretch>
        </p:blipFill>
        <p:spPr>
          <a:xfrm>
            <a:off x="3513667" y="1778000"/>
            <a:ext cx="2620432" cy="2413000"/>
          </a:xfrm>
        </p:spPr>
      </p:pic>
      <p:pic>
        <p:nvPicPr>
          <p:cNvPr id="10" name="Picture 9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6100" y="3793066"/>
            <a:ext cx="2857500" cy="2857500"/>
          </a:xfrm>
          <a:prstGeom prst="rect">
            <a:avLst/>
          </a:prstGeom>
        </p:spPr>
      </p:pic>
      <p:pic>
        <p:nvPicPr>
          <p:cNvPr id="11" name="Picture 10" descr="images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027" y="4432299"/>
            <a:ext cx="1900767" cy="2218267"/>
          </a:xfrm>
          <a:prstGeom prst="rect">
            <a:avLst/>
          </a:prstGeom>
        </p:spPr>
      </p:pic>
      <p:pic>
        <p:nvPicPr>
          <p:cNvPr id="12" name="Picture 11" descr="images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2159000"/>
            <a:ext cx="25400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6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800"/>
            <a:ext cx="9144000" cy="6146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5998" y="6434667"/>
            <a:ext cx="5391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Alex Hutchison, </a:t>
            </a:r>
            <a:r>
              <a:rPr lang="en-US" dirty="0" err="1" smtClean="0"/>
              <a:t>sweatscience.net</a:t>
            </a:r>
            <a:r>
              <a:rPr lang="en-US" dirty="0" smtClean="0"/>
              <a:t>, CASEM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35848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4533" y="685800"/>
            <a:ext cx="7874000" cy="886968"/>
          </a:xfrm>
        </p:spPr>
        <p:txBody>
          <a:bodyPr/>
          <a:lstStyle/>
          <a:p>
            <a:r>
              <a:rPr lang="en-US" sz="3200" dirty="0" smtClean="0"/>
              <a:t>Successful Recovery and Regeneration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429000" y="1691301"/>
            <a:ext cx="4946602" cy="487883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Adequate recovery time and sleep is key</a:t>
            </a:r>
          </a:p>
          <a:p>
            <a:r>
              <a:rPr lang="en-US" sz="2400" dirty="0" smtClean="0"/>
              <a:t>Various techniques are helpful</a:t>
            </a:r>
          </a:p>
          <a:p>
            <a:r>
              <a:rPr lang="en-US" sz="2400" dirty="0" smtClean="0"/>
              <a:t>Soft tissue treatments and cold therapy are most common</a:t>
            </a:r>
          </a:p>
          <a:p>
            <a:r>
              <a:rPr lang="en-US" sz="2400" dirty="0" smtClean="0"/>
              <a:t>Eat “Recovery Foods” for repair and energy storage</a:t>
            </a:r>
          </a:p>
          <a:p>
            <a:r>
              <a:rPr lang="en-US" sz="2400" dirty="0" smtClean="0"/>
              <a:t>R&amp;R works best when done often and regularly- just like a new skill in training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9763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canada olympics.png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7119" r="-67119"/>
          <a:stretch>
            <a:fillRect/>
          </a:stretch>
        </p:blipFill>
        <p:spPr>
          <a:xfrm>
            <a:off x="3952439" y="1601787"/>
            <a:ext cx="5343525" cy="2281238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Questions?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Thank you for your attention!! </a:t>
            </a:r>
            <a:endParaRPr lang="en-US" sz="2000" dirty="0"/>
          </a:p>
          <a:p>
            <a:r>
              <a:rPr lang="en-US" sz="2000" dirty="0" err="1" smtClean="0"/>
              <a:t>drlaura@pivotsmo.com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1739" y="1609725"/>
            <a:ext cx="3581400" cy="227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24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724182" y="904457"/>
            <a:ext cx="4200618" cy="3567530"/>
          </a:xfrm>
        </p:spPr>
        <p:txBody>
          <a:bodyPr/>
          <a:lstStyle/>
          <a:p>
            <a:pPr algn="ctr"/>
            <a:r>
              <a:rPr lang="en-US" sz="2400" dirty="0" smtClean="0"/>
              <a:t>Effective training </a:t>
            </a:r>
            <a:r>
              <a:rPr lang="en-US" sz="2400" dirty="0"/>
              <a:t>relies on the body’s response to hard work followed by rest and recovery time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15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724182" y="1276990"/>
            <a:ext cx="4200618" cy="3567530"/>
          </a:xfrm>
        </p:spPr>
        <p:txBody>
          <a:bodyPr/>
          <a:lstStyle/>
          <a:p>
            <a:pPr algn="ctr"/>
            <a:r>
              <a:rPr lang="en-US" sz="2400" dirty="0" smtClean="0"/>
              <a:t>Effective training includes </a:t>
            </a:r>
            <a:r>
              <a:rPr lang="en-US" sz="2400" dirty="0"/>
              <a:t>rest and recovery </a:t>
            </a:r>
            <a:r>
              <a:rPr lang="en-US" sz="2400" dirty="0" smtClean="0"/>
              <a:t>time; it does not end at the gym door.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27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9467" y="685800"/>
            <a:ext cx="6717771" cy="886968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3200" dirty="0" smtClean="0"/>
              <a:t>Training and other “Stress”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Over –training or under-recovery leads to suboptimal performance</a:t>
            </a:r>
          </a:p>
          <a:p>
            <a:r>
              <a:rPr lang="en-US" sz="2400" dirty="0" smtClean="0"/>
              <a:t>Training is a physiological stress, or physical stress</a:t>
            </a:r>
          </a:p>
          <a:p>
            <a:r>
              <a:rPr lang="en-US" sz="2400" dirty="0" smtClean="0"/>
              <a:t>Other stresses can be within an athlete, or external and outside of the athlete</a:t>
            </a:r>
          </a:p>
          <a:p>
            <a:r>
              <a:rPr lang="en-US" sz="2400" dirty="0" smtClean="0"/>
              <a:t>Each athlete has her unique response to stressors</a:t>
            </a:r>
          </a:p>
        </p:txBody>
      </p:sp>
    </p:spTree>
    <p:extLst>
      <p:ext uri="{BB962C8B-B14F-4D97-AF65-F5344CB8AC3E}">
        <p14:creationId xmlns:p14="http://schemas.microsoft.com/office/powerpoint/2010/main" val="2110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7005638" cy="886968"/>
          </a:xfrm>
        </p:spPr>
        <p:txBody>
          <a:bodyPr/>
          <a:lstStyle/>
          <a:p>
            <a:r>
              <a:rPr lang="en-US" sz="3200" dirty="0" smtClean="0"/>
              <a:t>Other Types of Stress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761067"/>
            <a:ext cx="4946602" cy="4876799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Examples are:</a:t>
            </a:r>
          </a:p>
          <a:p>
            <a:pPr lvl="1"/>
            <a:r>
              <a:rPr lang="en-US" sz="2400" dirty="0"/>
              <a:t>Travel and schedule </a:t>
            </a:r>
            <a:r>
              <a:rPr lang="en-US" sz="2400" dirty="0" smtClean="0"/>
              <a:t>challenges</a:t>
            </a:r>
          </a:p>
          <a:p>
            <a:pPr lvl="1"/>
            <a:r>
              <a:rPr lang="en-US" sz="2400" dirty="0" smtClean="0"/>
              <a:t>Altered sleep routine</a:t>
            </a:r>
            <a:endParaRPr lang="en-US" sz="2400" dirty="0"/>
          </a:p>
          <a:p>
            <a:pPr lvl="1"/>
            <a:r>
              <a:rPr lang="en-US" sz="2400" dirty="0"/>
              <a:t>Comps back to back w/o rest time</a:t>
            </a:r>
          </a:p>
          <a:p>
            <a:pPr lvl="1"/>
            <a:r>
              <a:rPr lang="en-US" sz="2400" dirty="0"/>
              <a:t>Environment- air, temp, equipment</a:t>
            </a:r>
          </a:p>
          <a:p>
            <a:pPr lvl="1"/>
            <a:r>
              <a:rPr lang="en-US" sz="2400" dirty="0"/>
              <a:t>Athlete injuries, illnesses, anemia</a:t>
            </a:r>
          </a:p>
          <a:p>
            <a:pPr lvl="1"/>
            <a:r>
              <a:rPr lang="en-US" sz="2400" dirty="0"/>
              <a:t>Emotional, anxiety, fatigue related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66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399" y="431800"/>
            <a:ext cx="7958667" cy="886968"/>
          </a:xfrm>
        </p:spPr>
        <p:txBody>
          <a:bodyPr/>
          <a:lstStyle/>
          <a:p>
            <a:r>
              <a:rPr lang="en-US" dirty="0" smtClean="0"/>
              <a:t>Symptoms of Over-training or Under-recovery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473200"/>
            <a:ext cx="4946602" cy="5266267"/>
          </a:xfrm>
        </p:spPr>
        <p:txBody>
          <a:bodyPr>
            <a:noAutofit/>
          </a:bodyPr>
          <a:lstStyle/>
          <a:p>
            <a:r>
              <a:rPr lang="en-US" sz="2400" dirty="0" smtClean="0"/>
              <a:t>Unexpected or persistent fatigue</a:t>
            </a:r>
          </a:p>
          <a:p>
            <a:r>
              <a:rPr lang="en-US" sz="2400" dirty="0" smtClean="0"/>
              <a:t>Muscle soreness</a:t>
            </a:r>
          </a:p>
          <a:p>
            <a:r>
              <a:rPr lang="en-US" sz="2400" dirty="0" smtClean="0"/>
              <a:t>Weight loss</a:t>
            </a:r>
          </a:p>
          <a:p>
            <a:r>
              <a:rPr lang="en-US" sz="2400" dirty="0" smtClean="0"/>
              <a:t>Decreased coordination</a:t>
            </a:r>
          </a:p>
          <a:p>
            <a:r>
              <a:rPr lang="en-US" sz="2400" dirty="0" smtClean="0"/>
              <a:t>Mood changes</a:t>
            </a:r>
          </a:p>
          <a:p>
            <a:r>
              <a:rPr lang="en-US" sz="2400" dirty="0" smtClean="0"/>
              <a:t>Feeling stale</a:t>
            </a:r>
          </a:p>
          <a:p>
            <a:pPr algn="ctr"/>
            <a:r>
              <a:rPr lang="en-US" sz="2400" dirty="0" smtClean="0"/>
              <a:t>WHEN NOT CORRECTED  LEADS TO POOR PERFORMANCE </a:t>
            </a:r>
            <a:r>
              <a:rPr lang="en-US" sz="2400" dirty="0"/>
              <a:t>&amp;</a:t>
            </a:r>
            <a:r>
              <a:rPr lang="en-US" sz="2400" dirty="0" smtClean="0"/>
              <a:t> INCREASED INJURY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853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spiration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Inspiration.thmx</Template>
  <TotalTime>878</TotalTime>
  <Words>857</Words>
  <Application>Microsoft Office PowerPoint</Application>
  <PresentationFormat>On-screen Show (4:3)</PresentationFormat>
  <Paragraphs>175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Inspiration</vt:lpstr>
      <vt:lpstr>Recovery and Regeneration</vt:lpstr>
      <vt:lpstr>Recovery and Regeneration Goals</vt:lpstr>
      <vt:lpstr>Recovery and Regeneration: The new “R&amp;R”</vt:lpstr>
      <vt:lpstr>Elite Athlete = Gifted Athlete X 10 yr / 10,000 hr of training</vt:lpstr>
      <vt:lpstr>Effective training relies on the body’s response to hard work followed by rest and recovery time </vt:lpstr>
      <vt:lpstr>Effective training includes rest and recovery time; it does not end at the gym door. </vt:lpstr>
      <vt:lpstr> Training and other “Stress”</vt:lpstr>
      <vt:lpstr>Other Types of Stress</vt:lpstr>
      <vt:lpstr>Symptoms of Over-training or Under-recovery</vt:lpstr>
      <vt:lpstr>PowerPoint Presentation</vt:lpstr>
      <vt:lpstr>Best Start</vt:lpstr>
      <vt:lpstr>Best Rest/ Recovery</vt:lpstr>
      <vt:lpstr>Best Recovery/Regeneration</vt:lpstr>
      <vt:lpstr>Why is “R&amp;R” important for Training?</vt:lpstr>
      <vt:lpstr>Recovery and Regeneration</vt:lpstr>
      <vt:lpstr>STRETCHING</vt:lpstr>
      <vt:lpstr>Stretching- Why, When, How</vt:lpstr>
      <vt:lpstr>Stretching- Why, When, How</vt:lpstr>
      <vt:lpstr>Stretching- Why, When, How</vt:lpstr>
      <vt:lpstr> Static Stretching</vt:lpstr>
      <vt:lpstr>PNF/ Partner Stretching</vt:lpstr>
      <vt:lpstr>PNF/ Partner Stretching</vt:lpstr>
      <vt:lpstr>Fascial Stretch Therapy</vt:lpstr>
      <vt:lpstr>Stretching should not hurt like this</vt:lpstr>
      <vt:lpstr>COOLING</vt:lpstr>
      <vt:lpstr>Cooling Therapies</vt:lpstr>
      <vt:lpstr>Ice Packs, Baths or Showers?</vt:lpstr>
      <vt:lpstr>HEATING</vt:lpstr>
      <vt:lpstr>Hot/ Cold Treatments</vt:lpstr>
      <vt:lpstr>SOFT TISSUE TREATMENT</vt:lpstr>
      <vt:lpstr>Massage and ART</vt:lpstr>
      <vt:lpstr>Tissue injury according to ART  theory</vt:lpstr>
      <vt:lpstr>Techniques for soft tissue release</vt:lpstr>
      <vt:lpstr>Foam Rolls</vt:lpstr>
      <vt:lpstr>COMPRESSION</vt:lpstr>
      <vt:lpstr>Compression: Another “feels good” therapy?</vt:lpstr>
      <vt:lpstr>Easier to get?</vt:lpstr>
      <vt:lpstr>SUPPLEMENTS</vt:lpstr>
      <vt:lpstr>Supplements </vt:lpstr>
      <vt:lpstr>PowerPoint Presentation</vt:lpstr>
      <vt:lpstr>Food Sources of Antioxidants and Anti inflammatory products</vt:lpstr>
      <vt:lpstr>PowerPoint Presentation</vt:lpstr>
      <vt:lpstr>Successful Recovery and Regeneration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UnTraining: the Best Rest</dc:title>
  <dc:creator>Laura Cruz</dc:creator>
  <cp:lastModifiedBy>Kyna Fletcher</cp:lastModifiedBy>
  <cp:revision>43</cp:revision>
  <dcterms:created xsi:type="dcterms:W3CDTF">2013-08-05T15:22:07Z</dcterms:created>
  <dcterms:modified xsi:type="dcterms:W3CDTF">2013-10-29T21:16:51Z</dcterms:modified>
</cp:coreProperties>
</file>