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95" r:id="rId3"/>
    <p:sldId id="296" r:id="rId4"/>
    <p:sldId id="257" r:id="rId5"/>
    <p:sldId id="272" r:id="rId6"/>
    <p:sldId id="273" r:id="rId7"/>
    <p:sldId id="284" r:id="rId8"/>
    <p:sldId id="285" r:id="rId9"/>
    <p:sldId id="286" r:id="rId10"/>
    <p:sldId id="287" r:id="rId11"/>
    <p:sldId id="288" r:id="rId12"/>
    <p:sldId id="289" r:id="rId13"/>
    <p:sldId id="276" r:id="rId14"/>
    <p:sldId id="277" r:id="rId15"/>
    <p:sldId id="278" r:id="rId16"/>
    <p:sldId id="291" r:id="rId17"/>
    <p:sldId id="292" r:id="rId18"/>
    <p:sldId id="293" r:id="rId19"/>
    <p:sldId id="294" r:id="rId20"/>
    <p:sldId id="265" r:id="rId21"/>
    <p:sldId id="280" r:id="rId22"/>
    <p:sldId id="281" r:id="rId23"/>
    <p:sldId id="282" r:id="rId24"/>
    <p:sldId id="279" r:id="rId25"/>
    <p:sldId id="266" r:id="rId26"/>
    <p:sldId id="267" r:id="rId27"/>
    <p:sldId id="290" r:id="rId28"/>
    <p:sldId id="271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3250" autoAdjust="0"/>
  </p:normalViewPr>
  <p:slideViewPr>
    <p:cSldViewPr>
      <p:cViewPr varScale="1">
        <p:scale>
          <a:sx n="101" d="100"/>
          <a:sy n="101" d="100"/>
        </p:scale>
        <p:origin x="3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727EB0-8643-4367-8909-9A22231817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9DF03-FD5D-4853-8C32-9745D05E3B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776D-BF55-43DE-B755-4D601F61A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54EC-587F-40A0-A5E1-C2A290B542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D9866D22-BB3C-417D-9303-54C57725C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987898A6-083A-4F53-B923-8075A9253E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0C1094-8A57-4CED-8410-48ED7986AE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3F34A-FD70-4B51-AEBE-968F7B9015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A2570CC9-A074-44EA-A553-9F1C4B52B5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828DCA8-063F-413B-9C0C-8C8361A31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E9312FB0-7D54-4DD5-AC28-BED42A4A11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0BC8D6-4C09-41B9-B5D1-BFF81913A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16632"/>
            <a:ext cx="7849046" cy="3581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FUEL FOR SPORT: 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Eating Well for Elite Gymnastics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 Gymnastics Canada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4383207"/>
            <a:ext cx="4504455" cy="1485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Jennifer </a:t>
            </a:r>
            <a:r>
              <a:rPr lang="en-US" b="1" dirty="0" err="1" smtClean="0">
                <a:solidFill>
                  <a:schemeClr val="tx1"/>
                </a:solidFill>
              </a:rPr>
              <a:t>Sygo</a:t>
            </a:r>
            <a:r>
              <a:rPr lang="en-US" b="1" dirty="0" smtClean="0">
                <a:solidFill>
                  <a:schemeClr val="tx1"/>
                </a:solidFill>
              </a:rPr>
              <a:t>, M.Sc., RD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Registered Dietitian and Sports Nutritionist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6518920"/>
            <a:ext cx="253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/>
              <a:t>Photo courtesy Leslie Foster</a:t>
            </a:r>
            <a:endParaRPr lang="en-CA" sz="1200" i="1" dirty="0"/>
          </a:p>
        </p:txBody>
      </p:sp>
      <p:pic>
        <p:nvPicPr>
          <p:cNvPr id="3" name="Picture 2" descr="http://www.gymn.ca/multimedia/photos/03eceventfinalpage2/116_1685_mackiebb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91" y="2671580"/>
            <a:ext cx="2462183" cy="369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Question 3:  Balanced Snack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balanced meal or snack should include a source of protein and a source of carbohydrates.  Which of Sara’s meals or snacks isn’t balanced?</a:t>
            </a:r>
          </a:p>
          <a:p>
            <a:pPr marL="578358" indent="-514350">
              <a:buFont typeface="+mj-lt"/>
              <a:buAutoNum type="alphaUcPeriod"/>
            </a:pPr>
            <a:r>
              <a:rPr lang="en-CA" dirty="0" smtClean="0"/>
              <a:t>Breakfast:  Cereal, banana, and milk</a:t>
            </a:r>
          </a:p>
          <a:p>
            <a:pPr marL="578358" indent="-514350">
              <a:buFont typeface="+mj-lt"/>
              <a:buAutoNum type="alphaUcPeriod"/>
            </a:pPr>
            <a:r>
              <a:rPr lang="en-CA" dirty="0" smtClean="0"/>
              <a:t>Lunch:  Vegetable soup, granola bar, apple</a:t>
            </a:r>
          </a:p>
          <a:p>
            <a:pPr marL="578358" indent="-514350">
              <a:buFont typeface="+mj-lt"/>
              <a:buAutoNum type="alphaUcPeriod"/>
            </a:pPr>
            <a:r>
              <a:rPr lang="en-CA" dirty="0" smtClean="0"/>
              <a:t>Snack:  Yogurt and blueberries</a:t>
            </a:r>
          </a:p>
          <a:p>
            <a:pPr marL="578358" indent="-514350">
              <a:buFont typeface="+mj-lt"/>
              <a:buAutoNum type="alphaUcPeriod"/>
            </a:pPr>
            <a:r>
              <a:rPr lang="en-CA" dirty="0" smtClean="0"/>
              <a:t>Dinner:  Chicken, baked potato, broccoli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31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Answer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marL="514350" indent="-514350" eaLnBrk="1" hangingPunct="1">
              <a:buAutoNum type="alphaUcParenR" startAt="2"/>
            </a:pPr>
            <a:r>
              <a:rPr lang="en-US" dirty="0" smtClean="0"/>
              <a:t>Lunch:  vegetable soup, granola bar, apple  (10 points)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endParaRPr lang="en-US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Balanced Snack Ideas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u="sng" dirty="0" smtClean="0"/>
              <a:t>Yogurt, </a:t>
            </a:r>
            <a:r>
              <a:rPr lang="en-US" dirty="0" smtClean="0"/>
              <a:t>berries, and granola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Smoothie with fruit, </a:t>
            </a:r>
            <a:r>
              <a:rPr lang="en-US" u="sng" dirty="0" smtClean="0">
                <a:solidFill>
                  <a:schemeClr val="accent1"/>
                </a:solidFill>
              </a:rPr>
              <a:t>milk, and yogurt</a:t>
            </a:r>
          </a:p>
          <a:p>
            <a:pPr eaLnBrk="1" hangingPunct="1"/>
            <a:r>
              <a:rPr lang="en-US" u="sng" dirty="0" smtClean="0"/>
              <a:t>Hummus</a:t>
            </a:r>
            <a:r>
              <a:rPr lang="en-US" dirty="0" smtClean="0"/>
              <a:t> and carrot sticks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Hard-boiled </a:t>
            </a:r>
            <a:r>
              <a:rPr lang="en-US" u="sng" dirty="0" smtClean="0">
                <a:solidFill>
                  <a:schemeClr val="accent1"/>
                </a:solidFill>
              </a:rPr>
              <a:t>egg</a:t>
            </a:r>
            <a:r>
              <a:rPr lang="en-US" dirty="0" smtClean="0">
                <a:solidFill>
                  <a:schemeClr val="accent1"/>
                </a:solidFill>
              </a:rPr>
              <a:t> and whole grain crackers</a:t>
            </a:r>
          </a:p>
          <a:p>
            <a:pPr eaLnBrk="1" hangingPunct="1"/>
            <a:r>
              <a:rPr lang="en-US" u="sng" dirty="0" smtClean="0"/>
              <a:t>Cottage cheese </a:t>
            </a:r>
            <a:r>
              <a:rPr lang="en-US" dirty="0" smtClean="0"/>
              <a:t>and pineapple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Whole wheat English muffin with </a:t>
            </a:r>
            <a:r>
              <a:rPr lang="en-US" u="sng" dirty="0" smtClean="0">
                <a:solidFill>
                  <a:schemeClr val="accent1"/>
                </a:solidFill>
              </a:rPr>
              <a:t>cheese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u="sng" dirty="0"/>
              <a:t>Peanut or almond butter </a:t>
            </a:r>
            <a:r>
              <a:rPr lang="en-US" dirty="0"/>
              <a:t>and apple or banana</a:t>
            </a:r>
          </a:p>
          <a:p>
            <a:r>
              <a:rPr lang="en-US" u="sng" dirty="0">
                <a:solidFill>
                  <a:schemeClr val="accent1"/>
                </a:solidFill>
              </a:rPr>
              <a:t>Almonds, walnuts, or cashews</a:t>
            </a:r>
            <a:r>
              <a:rPr lang="en-US" dirty="0">
                <a:solidFill>
                  <a:schemeClr val="accent1"/>
                </a:solidFill>
              </a:rPr>
              <a:t>, raisins, and </a:t>
            </a:r>
            <a:r>
              <a:rPr lang="en-US" dirty="0" smtClean="0">
                <a:solidFill>
                  <a:schemeClr val="accent1"/>
                </a:solidFill>
              </a:rPr>
              <a:t>Cheerios</a:t>
            </a:r>
          </a:p>
          <a:p>
            <a:pPr eaLnBrk="1" hangingPunct="1"/>
            <a:r>
              <a:rPr lang="en-US" dirty="0" smtClean="0"/>
              <a:t>Mini can of </a:t>
            </a:r>
            <a:r>
              <a:rPr lang="en-US" dirty="0" err="1" smtClean="0"/>
              <a:t>flavoured</a:t>
            </a:r>
            <a:r>
              <a:rPr lang="en-US" dirty="0" smtClean="0"/>
              <a:t> tuna and whole wheat pita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Whole grain cereal or oatmeal with </a:t>
            </a:r>
            <a:r>
              <a:rPr lang="en-US" u="sng" dirty="0" smtClean="0">
                <a:solidFill>
                  <a:schemeClr val="accent1"/>
                </a:solidFill>
              </a:rPr>
              <a:t>milk</a:t>
            </a:r>
          </a:p>
          <a:p>
            <a:pPr eaLnBrk="1" hangingPunct="1"/>
            <a:r>
              <a:rPr lang="en-US" dirty="0" smtClean="0"/>
              <a:t>Leftover </a:t>
            </a:r>
            <a:r>
              <a:rPr lang="en-US" u="sng" dirty="0" smtClean="0"/>
              <a:t>chicken</a:t>
            </a:r>
            <a:r>
              <a:rPr lang="en-US" dirty="0" smtClean="0"/>
              <a:t> in a whole wheat wrap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2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Question 4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You’ve just finished school at 3 pm, and you are supposed to start training at 4:15.  What is your best meal or snack choice to fuel your workout?</a:t>
            </a:r>
            <a:endParaRPr lang="en-CA" dirty="0"/>
          </a:p>
        </p:txBody>
      </p:sp>
      <p:pic>
        <p:nvPicPr>
          <p:cNvPr id="1026" name="Picture 2" descr="C:\Users\Jenny\AppData\Local\Microsoft\Windows\Temporary Internet Files\Content.IE5\0D4MI25P\MP9004483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53463"/>
            <a:ext cx="4427984" cy="29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Options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AutoNum type="alphaUcParenR"/>
            </a:pPr>
            <a:r>
              <a:rPr lang="en-CA" dirty="0" smtClean="0"/>
              <a:t>½ grilled chicken wrap on whole wheat and an orange</a:t>
            </a:r>
          </a:p>
          <a:p>
            <a:pPr marL="578358" indent="-514350">
              <a:buAutoNum type="alphaUcParenR"/>
            </a:pPr>
            <a:r>
              <a:rPr lang="en-CA" dirty="0" smtClean="0"/>
              <a:t>2 hard-boiled eggs and some veggie sticks</a:t>
            </a:r>
          </a:p>
          <a:p>
            <a:pPr marL="578358" indent="-514350">
              <a:buAutoNum type="alphaUcParenR"/>
            </a:pPr>
            <a:r>
              <a:rPr lang="en-CA" dirty="0" smtClean="0"/>
              <a:t>A handful of almonds and a cheese string</a:t>
            </a:r>
          </a:p>
          <a:p>
            <a:pPr marL="578358" indent="-514350">
              <a:buAutoNum type="alphaUcParenR"/>
            </a:pPr>
            <a:r>
              <a:rPr lang="en-CA" dirty="0" smtClean="0"/>
              <a:t>A glass of orange juice and a granola bar</a:t>
            </a:r>
          </a:p>
          <a:p>
            <a:pPr marL="578358" indent="-514350">
              <a:buAutoNum type="alphaUcParenR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06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labofedibles.files.wordpress.com/2008/07/chicken-wr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79" y="4005064"/>
            <a:ext cx="3873821" cy="26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Answer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marL="0" indent="0" eaLnBrk="1" hangingPunct="1">
              <a:buNone/>
            </a:pPr>
            <a:r>
              <a:rPr lang="en-US" dirty="0" smtClean="0"/>
              <a:t>A)  ½ chicken wrap on whole wheat and an orange</a:t>
            </a:r>
          </a:p>
          <a:p>
            <a:pPr marL="514350" indent="-514350" eaLnBrk="1" hangingPunct="1">
              <a:buAutoNum type="alphaUcParenR"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b="1" dirty="0" smtClean="0">
                <a:solidFill>
                  <a:srgbClr val="00B0F0"/>
                </a:solidFill>
              </a:rPr>
              <a:t>WHY?</a:t>
            </a:r>
          </a:p>
        </p:txBody>
      </p:sp>
      <p:pic>
        <p:nvPicPr>
          <p:cNvPr id="7" name="Picture 2" descr="C:\Users\Jenny\AppData\Local\Microsoft\Windows\Temporary Internet Files\Content.IE5\LL7J4KKL\MP900049585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56" y="4949720"/>
            <a:ext cx="2793504" cy="18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Eating Before Training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you’re eating about an hour before training, try to include a source of carbohydrates (for energy) and a bit of protein (for fullness)</a:t>
            </a:r>
          </a:p>
          <a:p>
            <a:r>
              <a:rPr lang="en-CA" dirty="0" smtClean="0"/>
              <a:t>Keep fat, fibre, and sugar low</a:t>
            </a:r>
          </a:p>
          <a:p>
            <a:r>
              <a:rPr lang="en-CA" dirty="0" smtClean="0"/>
              <a:t>Keep the meal small to moderate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68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Eating Before Training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Sample pre-training meals and snacks:</a:t>
            </a:r>
          </a:p>
          <a:p>
            <a:pPr lvl="1"/>
            <a:r>
              <a:rPr lang="en-CA" dirty="0" smtClean="0"/>
              <a:t>Chicken or turkey wrap (1/2-1) on whole wheat</a:t>
            </a:r>
          </a:p>
          <a:p>
            <a:pPr lvl="1"/>
            <a:r>
              <a:rPr lang="en-CA" dirty="0" smtClean="0"/>
              <a:t>Smoothie with milk/soy milk, banana, berries, yogurt</a:t>
            </a:r>
          </a:p>
          <a:p>
            <a:pPr lvl="1"/>
            <a:r>
              <a:rPr lang="en-CA" dirty="0" smtClean="0"/>
              <a:t>Chicken, tofu, shrimp, or beef stir-fry with brown rice and veggies</a:t>
            </a:r>
          </a:p>
          <a:p>
            <a:pPr lvl="1"/>
            <a:r>
              <a:rPr lang="en-CA" dirty="0" smtClean="0"/>
              <a:t>Whole wheat English muffin with cheese and a banana</a:t>
            </a:r>
          </a:p>
          <a:p>
            <a:pPr lvl="1"/>
            <a:r>
              <a:rPr lang="en-CA" dirty="0" smtClean="0"/>
              <a:t>Oatmeal or cereal with milk and berries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61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Question </a:t>
            </a:r>
            <a:r>
              <a:rPr lang="en-US" dirty="0">
                <a:solidFill>
                  <a:srgbClr val="00B0F0"/>
                </a:solidFill>
              </a:rPr>
              <a:t>5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would be the best choice to eat right after finishing gymnastics in the evening?</a:t>
            </a:r>
          </a:p>
          <a:p>
            <a:pPr marL="578358" indent="-514350" eaLnBrk="1" hangingPunct="1">
              <a:buFont typeface="+mj-lt"/>
              <a:buAutoNum type="alphaUcPeriod"/>
            </a:pPr>
            <a:r>
              <a:rPr lang="en-US" dirty="0" smtClean="0"/>
              <a:t>Peanut butter on celery</a:t>
            </a:r>
          </a:p>
          <a:p>
            <a:pPr marL="578358" indent="-514350" eaLnBrk="1" hangingPunct="1">
              <a:buFont typeface="+mj-lt"/>
              <a:buAutoNum type="alphaUcPeriod"/>
            </a:pPr>
            <a:r>
              <a:rPr lang="en-US" dirty="0" smtClean="0"/>
              <a:t>Yogurt and a banana</a:t>
            </a:r>
          </a:p>
          <a:p>
            <a:pPr marL="578358" indent="-514350" eaLnBrk="1" hangingPunct="1">
              <a:buFont typeface="+mj-lt"/>
              <a:buAutoNum type="alphaUcPeriod"/>
            </a:pPr>
            <a:r>
              <a:rPr lang="en-US" dirty="0" smtClean="0"/>
              <a:t>Granola bar and Gatorade</a:t>
            </a:r>
          </a:p>
          <a:p>
            <a:pPr marL="578358" indent="-514350" eaLnBrk="1" hangingPunct="1">
              <a:buFont typeface="+mj-lt"/>
              <a:buAutoNum type="alphaUcPeriod"/>
            </a:pPr>
            <a:r>
              <a:rPr lang="en-US" dirty="0" smtClean="0"/>
              <a:t>Protein shake (1 scoop of protein powder in water)</a:t>
            </a:r>
          </a:p>
          <a:p>
            <a:pPr marL="64008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71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Answer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marL="514350" indent="-514350" eaLnBrk="1" hangingPunct="1">
              <a:buAutoNum type="alphaUcParenR" startAt="2"/>
            </a:pPr>
            <a:r>
              <a:rPr lang="en-US" dirty="0" smtClean="0"/>
              <a:t>Yogurt with banana (10 points)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endParaRPr lang="en-US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Healthy Food is All Around Us!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Every day foods</a:t>
            </a:r>
          </a:p>
          <a:p>
            <a:r>
              <a:rPr lang="en-CA" dirty="0" smtClean="0"/>
              <a:t>Sometimes foods</a:t>
            </a:r>
          </a:p>
          <a:p>
            <a:r>
              <a:rPr lang="en-CA" dirty="0" smtClean="0"/>
              <a:t>Not-very-often foods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67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Question </a:t>
            </a:r>
            <a:r>
              <a:rPr lang="en-US" dirty="0">
                <a:solidFill>
                  <a:srgbClr val="00B0F0"/>
                </a:solidFill>
              </a:rPr>
              <a:t>6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foods have natural sugar, and some are made with added sugar.  Which of the following foods contains only natural sugar?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upload.wikimedia.org/wikipedia/commons/4/42/Milk_-_olly_clax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1001"/>
            <a:ext cx="3546705" cy="255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Options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AutoNum type="alphaUcParenR"/>
            </a:pPr>
            <a:r>
              <a:rPr lang="en-CA" dirty="0" smtClean="0"/>
              <a:t>Vitamin Water</a:t>
            </a:r>
          </a:p>
          <a:p>
            <a:pPr marL="578358" indent="-514350">
              <a:buAutoNum type="alphaUcParenR"/>
            </a:pPr>
            <a:r>
              <a:rPr lang="en-CA" dirty="0" smtClean="0"/>
              <a:t>Strawberry flavoured yogurt</a:t>
            </a:r>
          </a:p>
          <a:p>
            <a:pPr marL="578358" indent="-514350">
              <a:buAutoNum type="alphaUcParenR"/>
            </a:pPr>
            <a:r>
              <a:rPr lang="en-CA" dirty="0" smtClean="0"/>
              <a:t>5-Alive</a:t>
            </a:r>
          </a:p>
          <a:p>
            <a:pPr marL="578358" indent="-514350">
              <a:buAutoNum type="alphaUcParenR"/>
            </a:pPr>
            <a:r>
              <a:rPr lang="en-CA" dirty="0" smtClean="0"/>
              <a:t>Milk</a:t>
            </a:r>
            <a:endParaRPr lang="en-CA" dirty="0"/>
          </a:p>
        </p:txBody>
      </p:sp>
      <p:pic>
        <p:nvPicPr>
          <p:cNvPr id="5122" name="Picture 2" descr="http://t3.gstatic.com/images?q=tbn:ANd9GcSI9GBM3pDkoV72OkbZN4DTTOOkelp2ZyLA4WsZMfHVUVHhAkXYgm6rSp1o3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" y="4220343"/>
            <a:ext cx="2637656" cy="26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productwiki.com/upload/images/five_alive-400-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63103"/>
            <a:ext cx="2573728" cy="25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teeswater.ca/tswwp1/wp-content/uploads/homemade-yogu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1462"/>
            <a:ext cx="2104215" cy="19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canigivemybaby.com/wp-content/uploads/2011/12/can-i-give-my-baby-orange-ju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5465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enny\AppData\Local\Microsoft\Windows\Temporary Internet Files\Content.IE5\3SQG4YND\MP90043864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08816"/>
            <a:ext cx="2376264" cy="354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Answer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1992"/>
          </a:xfrm>
        </p:spPr>
        <p:txBody>
          <a:bodyPr/>
          <a:lstStyle/>
          <a:p>
            <a:endParaRPr lang="en-CA" dirty="0" smtClean="0"/>
          </a:p>
          <a:p>
            <a:pPr marL="578358" indent="-514350">
              <a:buAutoNum type="alphaUcParenR" startAt="4"/>
            </a:pPr>
            <a:r>
              <a:rPr lang="en-CA" dirty="0" smtClean="0"/>
              <a:t>Milk (10 points)</a:t>
            </a:r>
          </a:p>
          <a:p>
            <a:pPr marL="578358" indent="-514350">
              <a:buAutoNum type="alphaUcParenR" startAt="4"/>
            </a:pPr>
            <a:endParaRPr lang="en-CA" dirty="0"/>
          </a:p>
          <a:p>
            <a:pPr marL="64008" indent="0" algn="ctr">
              <a:buNone/>
            </a:pPr>
            <a:r>
              <a:rPr lang="en-CA" b="1" dirty="0" smtClean="0">
                <a:solidFill>
                  <a:schemeClr val="accent1"/>
                </a:solidFill>
              </a:rPr>
              <a:t>What other foods contain only natural sugar?</a:t>
            </a:r>
            <a:endParaRPr lang="en-CA" b="1" dirty="0">
              <a:solidFill>
                <a:schemeClr val="accent1"/>
              </a:solidFill>
            </a:endParaRPr>
          </a:p>
        </p:txBody>
      </p:sp>
      <p:pic>
        <p:nvPicPr>
          <p:cNvPr id="3076" name="Picture 4" descr="http://www.speedyremedies.com/wp-content/uploads/2012/09/plain-yogurt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153816" cy="193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7724" y="505448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</a:t>
            </a:r>
            <a:endParaRPr lang="en-C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0040" y="4581128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fruit</a:t>
            </a:r>
          </a:p>
          <a:p>
            <a:pPr algn="ctr"/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juice</a:t>
            </a:r>
            <a:endParaRPr lang="en-C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8988" y="4713832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Plain yogurt</a:t>
            </a:r>
            <a:endParaRPr lang="en-C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6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Drinks:  Top Tips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Drink water most of the time</a:t>
            </a:r>
          </a:p>
          <a:p>
            <a:r>
              <a:rPr lang="en-CA" dirty="0" smtClean="0">
                <a:solidFill>
                  <a:schemeClr val="accent1"/>
                </a:solidFill>
              </a:rPr>
              <a:t>Milk and soy milk are great choices for protein and calcium</a:t>
            </a:r>
          </a:p>
          <a:p>
            <a:r>
              <a:rPr lang="en-CA" dirty="0" smtClean="0"/>
              <a:t>Fruit juice is okay, but try for whole fruit more often</a:t>
            </a:r>
          </a:p>
          <a:p>
            <a:r>
              <a:rPr lang="en-CA" dirty="0" smtClean="0">
                <a:solidFill>
                  <a:schemeClr val="accent1"/>
                </a:solidFill>
              </a:rPr>
              <a:t>Watch for added sugar in fruit drinks (look for words ending in “-</a:t>
            </a:r>
            <a:r>
              <a:rPr lang="en-CA" dirty="0" err="1" smtClean="0">
                <a:solidFill>
                  <a:schemeClr val="accent1"/>
                </a:solidFill>
              </a:rPr>
              <a:t>ose</a:t>
            </a:r>
            <a:r>
              <a:rPr lang="en-CA" dirty="0" smtClean="0">
                <a:solidFill>
                  <a:schemeClr val="accent1"/>
                </a:solidFill>
              </a:rPr>
              <a:t>”)</a:t>
            </a:r>
          </a:p>
          <a:p>
            <a:r>
              <a:rPr lang="en-CA" dirty="0" smtClean="0"/>
              <a:t>Try not to drink diet drinks very often, if at all</a:t>
            </a:r>
          </a:p>
          <a:p>
            <a:r>
              <a:rPr lang="en-CA" dirty="0" smtClean="0">
                <a:solidFill>
                  <a:schemeClr val="accent1"/>
                </a:solidFill>
              </a:rPr>
              <a:t>A small amount (1 cup) of chocolate milk can be okay to help your muscles recover right after training</a:t>
            </a:r>
            <a:endParaRPr lang="en-C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Question 7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healthy, we should try to eat less than </a:t>
            </a:r>
            <a:r>
              <a:rPr lang="en-US" dirty="0">
                <a:solidFill>
                  <a:schemeClr val="accent1"/>
                </a:solidFill>
              </a:rPr>
              <a:t>5 teaspoons (or 20 grams)</a:t>
            </a:r>
            <a:r>
              <a:rPr lang="en-US" dirty="0"/>
              <a:t> of added sugar per day.   Which </a:t>
            </a:r>
            <a:r>
              <a:rPr lang="en-US" dirty="0" smtClean="0"/>
              <a:t>of </a:t>
            </a:r>
            <a:r>
              <a:rPr lang="en-US" dirty="0"/>
              <a:t>the following foods </a:t>
            </a:r>
            <a:r>
              <a:rPr lang="en-US" dirty="0" smtClean="0"/>
              <a:t>contains the most sugar?</a:t>
            </a:r>
            <a:endParaRPr lang="en-US" dirty="0"/>
          </a:p>
        </p:txBody>
      </p:sp>
      <p:pic>
        <p:nvPicPr>
          <p:cNvPr id="26626" name="Picture 2" descr="C:\Users\Jenny\AppData\Local\Microsoft\Windows\Temporary Internet Files\Content.IE5\76GZI8SV\MP9004485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13042"/>
            <a:ext cx="3995936" cy="266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6307195"/>
            <a:ext cx="419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teaspoon = 4 grams of sugar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0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Options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lphaUcPeriod"/>
            </a:pPr>
            <a:r>
              <a:rPr lang="en-US" dirty="0"/>
              <a:t>Can of </a:t>
            </a:r>
            <a:r>
              <a:rPr lang="en-US" dirty="0" smtClean="0"/>
              <a:t>cola</a:t>
            </a:r>
          </a:p>
          <a:p>
            <a:pPr marL="578358" indent="-514350">
              <a:buFont typeface="+mj-lt"/>
              <a:buAutoNum type="alphaUcPeriod"/>
            </a:pPr>
            <a:r>
              <a:rPr lang="en-US" dirty="0" smtClean="0"/>
              <a:t>Medium Tim Horton’s Hot Chocolate</a:t>
            </a:r>
          </a:p>
          <a:p>
            <a:pPr marL="578358" indent="-514350" eaLnBrk="1" hangingPunct="1">
              <a:buFont typeface="+mj-lt"/>
              <a:buAutoNum type="alphaUcPeriod"/>
            </a:pPr>
            <a:r>
              <a:rPr lang="en-US" dirty="0" smtClean="0"/>
              <a:t>Small DQ Blizzard</a:t>
            </a:r>
          </a:p>
          <a:p>
            <a:pPr marL="578358" indent="-514350" eaLnBrk="1" hangingPunct="1">
              <a:buFont typeface="+mj-lt"/>
              <a:buAutoNum type="alphaUcPeriod"/>
            </a:pPr>
            <a:r>
              <a:rPr lang="en-US" dirty="0" smtClean="0"/>
              <a:t>Small McDonald’s milkshake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Answers (10 points)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8358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800" dirty="0" smtClean="0"/>
              <a:t>Can of cola: 42 grams = </a:t>
            </a:r>
            <a:r>
              <a:rPr lang="en-US" sz="2800" dirty="0" smtClean="0">
                <a:solidFill>
                  <a:schemeClr val="accent1"/>
                </a:solidFill>
              </a:rPr>
              <a:t>10.5 tsp</a:t>
            </a:r>
          </a:p>
          <a:p>
            <a:pPr marL="578358" indent="-514350">
              <a:lnSpc>
                <a:spcPct val="90000"/>
              </a:lnSpc>
              <a:buFont typeface="+mj-lt"/>
              <a:buAutoNum type="alphaUcPeriod"/>
            </a:pPr>
            <a:r>
              <a:rPr lang="en-US" sz="2800" dirty="0"/>
              <a:t>Tim Horton’s Hot Chocolate:  49 grams = </a:t>
            </a:r>
            <a:r>
              <a:rPr lang="en-US" sz="2800" dirty="0">
                <a:solidFill>
                  <a:schemeClr val="accent1"/>
                </a:solidFill>
              </a:rPr>
              <a:t>12 ¼ </a:t>
            </a:r>
            <a:r>
              <a:rPr lang="en-US" sz="2800" dirty="0" smtClean="0">
                <a:solidFill>
                  <a:schemeClr val="accent1"/>
                </a:solidFill>
              </a:rPr>
              <a:t>tsp</a:t>
            </a:r>
            <a:endParaRPr lang="en-US" sz="2800" dirty="0" smtClean="0"/>
          </a:p>
          <a:p>
            <a:pPr marL="578358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800" dirty="0" smtClean="0"/>
              <a:t>Small DQ Blizzard: 61 grams = </a:t>
            </a:r>
            <a:r>
              <a:rPr lang="en-US" sz="2800" dirty="0" smtClean="0">
                <a:solidFill>
                  <a:schemeClr val="accent1"/>
                </a:solidFill>
              </a:rPr>
              <a:t>15 ¼ tsp</a:t>
            </a:r>
          </a:p>
          <a:p>
            <a:pPr marL="578358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800" dirty="0" smtClean="0"/>
              <a:t>Small McDonald’s milkshake: 77 grams = </a:t>
            </a:r>
            <a:r>
              <a:rPr lang="en-US" sz="2800" dirty="0" smtClean="0">
                <a:solidFill>
                  <a:schemeClr val="accent1"/>
                </a:solidFill>
              </a:rPr>
              <a:t>19 ¾ </a:t>
            </a:r>
            <a:r>
              <a:rPr lang="en-US" sz="2800" dirty="0" err="1" smtClean="0">
                <a:solidFill>
                  <a:schemeClr val="accent1"/>
                </a:solidFill>
              </a:rPr>
              <a:t>tsp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Tips for Cutting Down on Sugar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If you’re going out for ice cream, stick to a small or junior-sized cone, rather than a shake or ice cream treat</a:t>
            </a:r>
          </a:p>
          <a:p>
            <a:r>
              <a:rPr lang="en-CA" dirty="0" smtClean="0">
                <a:solidFill>
                  <a:schemeClr val="accent1"/>
                </a:solidFill>
              </a:rPr>
              <a:t>Drink plain water more often</a:t>
            </a:r>
          </a:p>
          <a:p>
            <a:r>
              <a:rPr lang="en-CA" dirty="0" smtClean="0"/>
              <a:t>Mix fruit-flavoured (sweetened) yogurts with plain yogurt to cut the added sugar in half</a:t>
            </a:r>
          </a:p>
          <a:p>
            <a:r>
              <a:rPr lang="en-CA" dirty="0" smtClean="0">
                <a:solidFill>
                  <a:schemeClr val="accent1"/>
                </a:solidFill>
              </a:rPr>
              <a:t>Mix chocolate milk with plain white milk</a:t>
            </a:r>
          </a:p>
          <a:p>
            <a:r>
              <a:rPr lang="en-CA" dirty="0" smtClean="0"/>
              <a:t>Look for cereals and granola bars with less than 8 g (2 tsp.) of sugar</a:t>
            </a:r>
          </a:p>
          <a:p>
            <a:r>
              <a:rPr lang="en-CA" dirty="0" smtClean="0">
                <a:solidFill>
                  <a:schemeClr val="accent1"/>
                </a:solidFill>
              </a:rPr>
              <a:t>Buy plain oatmeal or low sugar cereals and add your own sugar if you need to (you’ll probably add less than the people who make it)</a:t>
            </a:r>
            <a:endParaRPr lang="en-C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…and the winner is…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4365104"/>
            <a:ext cx="7845301" cy="2088232"/>
          </a:xfrm>
        </p:spPr>
        <p:txBody>
          <a:bodyPr>
            <a:normAutofit fontScale="77500" lnSpcReduction="20000"/>
          </a:bodyPr>
          <a:lstStyle/>
          <a:p>
            <a:pPr marL="64008" indent="0" algn="ctr">
              <a:spcAft>
                <a:spcPts val="1200"/>
              </a:spcAft>
              <a:buNone/>
            </a:pPr>
            <a:r>
              <a:rPr lang="en-US" sz="4000" b="1" dirty="0" smtClean="0"/>
              <a:t>THANK YOU!</a:t>
            </a:r>
          </a:p>
          <a:p>
            <a:pPr marL="64008" indent="0" algn="ctr">
              <a:buNone/>
            </a:pPr>
            <a:r>
              <a:rPr lang="en-US" sz="4000" b="1" dirty="0" smtClean="0"/>
              <a:t>jsygo@rogers.com</a:t>
            </a:r>
          </a:p>
          <a:p>
            <a:pPr marL="64008" indent="0" algn="ctr">
              <a:buNone/>
            </a:pPr>
            <a:r>
              <a:rPr lang="en-US" sz="4000" b="1" dirty="0" smtClean="0"/>
              <a:t>Twitter:  @</a:t>
            </a:r>
            <a:r>
              <a:rPr lang="en-US" sz="4000" b="1" dirty="0" err="1" smtClean="0"/>
              <a:t>JenniferSygo</a:t>
            </a:r>
            <a:endParaRPr lang="en-US" sz="4000" b="1" dirty="0" smtClean="0"/>
          </a:p>
          <a:p>
            <a:pPr marL="64008" indent="0" algn="ctr">
              <a:buNone/>
            </a:pPr>
            <a:r>
              <a:rPr lang="en-US" sz="4000" b="1" dirty="0" smtClean="0"/>
              <a:t>www.jennifersygo.com</a:t>
            </a:r>
          </a:p>
        </p:txBody>
      </p:sp>
      <p:pic>
        <p:nvPicPr>
          <p:cNvPr id="1028" name="Picture 4" descr="C:\Users\Jenny\AppData\Local\Microsoft\Windows\Temporary Internet Files\Content.IE5\76GZI8SV\MP9004023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1911792" cy="28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type of foods are these?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208272"/>
              </p:ext>
            </p:extLst>
          </p:nvPr>
        </p:nvGraphicFramePr>
        <p:xfrm>
          <a:off x="467544" y="1652476"/>
          <a:ext cx="6624736" cy="4901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450"/>
                <a:gridCol w="1232790"/>
                <a:gridCol w="1368152"/>
                <a:gridCol w="3096344"/>
              </a:tblGrid>
              <a:tr h="398621">
                <a:tc>
                  <a:txBody>
                    <a:bodyPr/>
                    <a:lstStyle/>
                    <a:p>
                      <a:r>
                        <a:rPr lang="en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FOOD</a:t>
                      </a:r>
                      <a:endParaRPr lang="en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EVERY DAY</a:t>
                      </a:r>
                      <a:endParaRPr lang="en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SOMETIMES</a:t>
                      </a:r>
                      <a:endParaRPr lang="en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VERY</a:t>
                      </a:r>
                      <a:r>
                        <a:rPr lang="en-CA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OFTEN</a:t>
                      </a:r>
                      <a:endParaRPr lang="en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982902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902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902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445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2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Jen\AppData\Local\Microsoft\Windows\INetCache\IE\TDRNALYG\MP900430470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9" t="30650" r="7273" b="8328"/>
          <a:stretch/>
        </p:blipFill>
        <p:spPr bwMode="auto">
          <a:xfrm>
            <a:off x="523295" y="2231864"/>
            <a:ext cx="74258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n\AppData\Local\Microsoft\Windows\INetCache\IE\0G7WKPRG\MP9004424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8" y="3212976"/>
            <a:ext cx="893846" cy="67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n\AppData\Local\Microsoft\Windows\INetCache\IE\TDRNALYG\MP9004310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7" y="4149080"/>
            <a:ext cx="716836" cy="71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n\AppData\Local\Microsoft\Windows\INetCache\IE\0G7WKPRG\MP90042549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3" y="5069494"/>
            <a:ext cx="823685" cy="8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n\AppData\Local\Microsoft\Windows\INetCache\IE\TDRNALYG\MP90044228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8" y="5987687"/>
            <a:ext cx="708750" cy="4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n\AppData\Local\Microsoft\Windows\INetCache\IE\YXM3RBB9\MC90044131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20516"/>
            <a:ext cx="757380" cy="7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Jen\AppData\Local\Microsoft\Windows\INetCache\IE\YXM3RBB9\MC90044131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69478"/>
            <a:ext cx="757380" cy="7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Jen\AppData\Local\Microsoft\Windows\INetCache\IE\YXM3RBB9\MC90044131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757380" cy="7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Jen\AppData\Local\Microsoft\Windows\INetCache\IE\YXM3RBB9\MC90044131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02646"/>
            <a:ext cx="757380" cy="7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Jen\AppData\Local\Microsoft\Windows\INetCache\IE\YXM3RBB9\MC90044131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93179"/>
            <a:ext cx="757380" cy="7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522920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What happens if you don’t like every day foods?</a:t>
            </a:r>
            <a:endParaRPr lang="en-C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Game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Teams of 5-6 </a:t>
            </a:r>
          </a:p>
          <a:p>
            <a:pPr eaLnBrk="1" hangingPunct="1"/>
            <a:r>
              <a:rPr lang="en-US" dirty="0" smtClean="0"/>
              <a:t>Oldest person keeps score</a:t>
            </a:r>
          </a:p>
          <a:p>
            <a:pPr eaLnBrk="1" hangingPunct="1"/>
            <a:r>
              <a:rPr lang="en-US" dirty="0" smtClean="0"/>
              <a:t>Points for each question</a:t>
            </a:r>
          </a:p>
          <a:p>
            <a:pPr eaLnBrk="1" hangingPunct="1"/>
            <a:r>
              <a:rPr lang="en-US" dirty="0" smtClean="0"/>
              <a:t>Most points win</a:t>
            </a:r>
          </a:p>
        </p:txBody>
      </p:sp>
      <p:pic>
        <p:nvPicPr>
          <p:cNvPr id="2052" name="Picture 4" descr="http://www.gymn.ca/multimedia/photos/04OlympicTrialsDay1/mackie_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85667"/>
            <a:ext cx="2763391" cy="351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ny\AppData\Local\Microsoft\Windows\Temporary Internet Files\Content.IE5\3SQG4YND\MP9102210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50" y="4797152"/>
            <a:ext cx="258188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Question 1:  Protein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Which of the following statements about protein is NOT true?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514350" indent="-514350" eaLnBrk="1" hangingPunct="1">
              <a:buAutoNum type="alphaUcParenR"/>
            </a:pPr>
            <a:r>
              <a:rPr lang="en-US" dirty="0" smtClean="0"/>
              <a:t>Protein helps us build and maintain our muscles</a:t>
            </a:r>
          </a:p>
          <a:p>
            <a:pPr marL="514350" indent="-514350" eaLnBrk="1" hangingPunct="1">
              <a:buAutoNum type="alphaUcParenR"/>
            </a:pPr>
            <a:r>
              <a:rPr lang="en-US" dirty="0" smtClean="0"/>
              <a:t>We burn protein during our workouts</a:t>
            </a:r>
          </a:p>
          <a:p>
            <a:pPr marL="514350" indent="-514350" eaLnBrk="1" hangingPunct="1">
              <a:buAutoNum type="alphaUcParenR"/>
            </a:pPr>
            <a:r>
              <a:rPr lang="en-US" dirty="0" smtClean="0"/>
              <a:t>We need protein for our bones and immune system</a:t>
            </a:r>
          </a:p>
          <a:p>
            <a:pPr marL="514350" indent="-514350">
              <a:buFont typeface="Wingdings 2"/>
              <a:buAutoNum type="alphaUcParenR"/>
            </a:pPr>
            <a:r>
              <a:rPr lang="en-US" dirty="0"/>
              <a:t>Protein helps us to feel full</a:t>
            </a:r>
          </a:p>
          <a:p>
            <a:pPr marL="514350" indent="-514350" eaLnBrk="1" hangingPunct="1">
              <a:buAutoNum type="alphaU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99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Answer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marL="514350" indent="-514350" eaLnBrk="1" hangingPunct="1">
              <a:buAutoNum type="alphaUcParenR" startAt="2"/>
            </a:pPr>
            <a:r>
              <a:rPr lang="en-US" smtClean="0"/>
              <a:t>We </a:t>
            </a:r>
            <a:r>
              <a:rPr lang="en-US" dirty="0" smtClean="0"/>
              <a:t>burn protein during our workouts (</a:t>
            </a:r>
            <a:r>
              <a:rPr lang="en-US" smtClean="0"/>
              <a:t>10 points)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endParaRPr lang="en-US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Question </a:t>
            </a:r>
            <a:r>
              <a:rPr lang="en-US" dirty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:  Protein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There are 4 Food Groups in Canada’s Food Guide to Healthy Eating.  Which 2 Food Groups give us protein? (remember to pick 2!)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514350" indent="-514350" eaLnBrk="1" hangingPunct="1">
              <a:buAutoNum type="alphaUcParenR"/>
            </a:pPr>
            <a:r>
              <a:rPr lang="en-US" dirty="0" smtClean="0"/>
              <a:t>Fruits and vegetables</a:t>
            </a:r>
          </a:p>
          <a:p>
            <a:pPr marL="514350" indent="-514350" eaLnBrk="1" hangingPunct="1">
              <a:buAutoNum type="alphaUcParenR"/>
            </a:pPr>
            <a:r>
              <a:rPr lang="en-US" dirty="0" smtClean="0"/>
              <a:t>Grains and cereals</a:t>
            </a:r>
          </a:p>
          <a:p>
            <a:pPr marL="514350" indent="-514350" eaLnBrk="1" hangingPunct="1">
              <a:buAutoNum type="alphaUcParenR"/>
            </a:pPr>
            <a:r>
              <a:rPr lang="en-US" dirty="0" smtClean="0"/>
              <a:t>Milk and milk alternatives</a:t>
            </a:r>
          </a:p>
          <a:p>
            <a:pPr marL="514350" indent="-514350" eaLnBrk="1" hangingPunct="1">
              <a:buAutoNum type="alphaUcParenR"/>
            </a:pPr>
            <a:r>
              <a:rPr lang="en-US" dirty="0" smtClean="0"/>
              <a:t>Meat and meat alternatives</a:t>
            </a:r>
          </a:p>
        </p:txBody>
      </p:sp>
      <p:pic>
        <p:nvPicPr>
          <p:cNvPr id="4098" name="Picture 2" descr="http://www.mbegg.mb.ca/images/Canadas-Food-Gu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3024336" cy="35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07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Answer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marL="514350" indent="-514350" eaLnBrk="1" hangingPunct="1">
              <a:buAutoNum type="alphaUcParenR" startAt="3"/>
            </a:pPr>
            <a:r>
              <a:rPr lang="en-US" dirty="0" smtClean="0"/>
              <a:t>Milk and milk alternatives (5 points)</a:t>
            </a:r>
          </a:p>
          <a:p>
            <a:pPr marL="514350" indent="-514350" eaLnBrk="1" hangingPunct="1">
              <a:buAutoNum type="alphaUcParenR" startAt="3"/>
            </a:pPr>
            <a:r>
              <a:rPr lang="en-US" dirty="0" smtClean="0"/>
              <a:t>Meat and meat alternatives (5 points)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endParaRPr lang="en-US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Protein Foods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Chicken, turkey, beef, fish, shellfish</a:t>
            </a:r>
          </a:p>
          <a:p>
            <a:r>
              <a:rPr lang="en-CA" dirty="0" smtClean="0"/>
              <a:t>Milk, chocolate milk, soy milk</a:t>
            </a:r>
          </a:p>
          <a:p>
            <a:r>
              <a:rPr lang="en-CA" dirty="0" smtClean="0"/>
              <a:t>Cheese, cottage cheese</a:t>
            </a:r>
          </a:p>
          <a:p>
            <a:r>
              <a:rPr lang="en-CA" dirty="0" smtClean="0"/>
              <a:t>Yogurt and Greek yogurt</a:t>
            </a:r>
          </a:p>
          <a:p>
            <a:r>
              <a:rPr lang="en-CA" dirty="0" smtClean="0"/>
              <a:t>Nuts:  almonds, walnuts, peanuts, cashews, etc.</a:t>
            </a:r>
          </a:p>
          <a:p>
            <a:r>
              <a:rPr lang="en-CA" dirty="0" smtClean="0"/>
              <a:t>Seeds:  pumpkin seeds, sunflower seeds, hemp seeds, flax seeds, chia </a:t>
            </a:r>
            <a:r>
              <a:rPr lang="en-CA" dirty="0" err="1" smtClean="0"/>
              <a:t>seets</a:t>
            </a:r>
            <a:endParaRPr lang="en-CA" dirty="0" smtClean="0"/>
          </a:p>
          <a:p>
            <a:r>
              <a:rPr lang="en-CA" dirty="0" smtClean="0"/>
              <a:t>Beans, chick peas, lentils, soy beans</a:t>
            </a:r>
          </a:p>
          <a:p>
            <a:r>
              <a:rPr lang="en-CA" dirty="0" smtClean="0"/>
              <a:t>Tofu and tempeh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54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1009</Words>
  <Application>Microsoft Office PowerPoint</Application>
  <PresentationFormat>On-screen Show (4:3)</PresentationFormat>
  <Paragraphs>155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Verdana</vt:lpstr>
      <vt:lpstr>Wingdings 2</vt:lpstr>
      <vt:lpstr>Verve</vt:lpstr>
      <vt:lpstr>FUEL FOR SPORT:   Eating Well for Elite Gymnastics   Gymnastics Canada</vt:lpstr>
      <vt:lpstr>Healthy Food is All Around Us!</vt:lpstr>
      <vt:lpstr>What type of foods are these?</vt:lpstr>
      <vt:lpstr>Game Format</vt:lpstr>
      <vt:lpstr>Question 1:  Protein</vt:lpstr>
      <vt:lpstr>Answer</vt:lpstr>
      <vt:lpstr>Question 2:  Protein</vt:lpstr>
      <vt:lpstr>Answer</vt:lpstr>
      <vt:lpstr>Protein Foods</vt:lpstr>
      <vt:lpstr>Question 3:  Balanced Snack</vt:lpstr>
      <vt:lpstr>Answer</vt:lpstr>
      <vt:lpstr>Balanced Snack Ideas</vt:lpstr>
      <vt:lpstr>Question 4</vt:lpstr>
      <vt:lpstr>Options</vt:lpstr>
      <vt:lpstr>Answer</vt:lpstr>
      <vt:lpstr>Eating Before Training</vt:lpstr>
      <vt:lpstr>Eating Before Training</vt:lpstr>
      <vt:lpstr>Question 5</vt:lpstr>
      <vt:lpstr>Answer</vt:lpstr>
      <vt:lpstr>Question 6</vt:lpstr>
      <vt:lpstr>Options</vt:lpstr>
      <vt:lpstr>Answer</vt:lpstr>
      <vt:lpstr>Drinks:  Top Tips</vt:lpstr>
      <vt:lpstr>Question 7</vt:lpstr>
      <vt:lpstr>Options</vt:lpstr>
      <vt:lpstr>Answers (10 points)</vt:lpstr>
      <vt:lpstr>Tips for Cutting Down on Sugar</vt:lpstr>
      <vt:lpstr>…and the winner is…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Well for Gymnastics</dc:title>
  <dc:creator>Jenny</dc:creator>
  <cp:lastModifiedBy>Kristen Lawson</cp:lastModifiedBy>
  <cp:revision>116</cp:revision>
  <dcterms:created xsi:type="dcterms:W3CDTF">2006-03-26T14:05:32Z</dcterms:created>
  <dcterms:modified xsi:type="dcterms:W3CDTF">2014-11-03T16:26:01Z</dcterms:modified>
</cp:coreProperties>
</file>