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313" r:id="rId4"/>
    <p:sldId id="314" r:id="rId5"/>
    <p:sldId id="291" r:id="rId6"/>
    <p:sldId id="290" r:id="rId7"/>
    <p:sldId id="316" r:id="rId8"/>
    <p:sldId id="258" r:id="rId9"/>
    <p:sldId id="315" r:id="rId10"/>
    <p:sldId id="261" r:id="rId11"/>
    <p:sldId id="294" r:id="rId12"/>
    <p:sldId id="295" r:id="rId13"/>
    <p:sldId id="293" r:id="rId14"/>
    <p:sldId id="292" r:id="rId15"/>
    <p:sldId id="301" r:id="rId16"/>
    <p:sldId id="259" r:id="rId17"/>
    <p:sldId id="300" r:id="rId18"/>
    <p:sldId id="299" r:id="rId19"/>
    <p:sldId id="344" r:id="rId20"/>
    <p:sldId id="273" r:id="rId21"/>
    <p:sldId id="264" r:id="rId22"/>
    <p:sldId id="287" r:id="rId23"/>
    <p:sldId id="265" r:id="rId24"/>
    <p:sldId id="266" r:id="rId25"/>
    <p:sldId id="298" r:id="rId26"/>
    <p:sldId id="270" r:id="rId27"/>
    <p:sldId id="267" r:id="rId28"/>
    <p:sldId id="304" r:id="rId29"/>
    <p:sldId id="307" r:id="rId30"/>
    <p:sldId id="308" r:id="rId31"/>
    <p:sldId id="260" r:id="rId32"/>
    <p:sldId id="296" r:id="rId33"/>
    <p:sldId id="297" r:id="rId34"/>
    <p:sldId id="337" r:id="rId35"/>
    <p:sldId id="302" r:id="rId36"/>
    <p:sldId id="303" r:id="rId37"/>
    <p:sldId id="338" r:id="rId38"/>
    <p:sldId id="309" r:id="rId39"/>
    <p:sldId id="306" r:id="rId40"/>
    <p:sldId id="262" r:id="rId41"/>
    <p:sldId id="318" r:id="rId42"/>
    <p:sldId id="310" r:id="rId43"/>
    <p:sldId id="321" r:id="rId44"/>
    <p:sldId id="289" r:id="rId45"/>
    <p:sldId id="326" r:id="rId46"/>
    <p:sldId id="325" r:id="rId47"/>
    <p:sldId id="269" r:id="rId48"/>
    <p:sldId id="323" r:id="rId49"/>
    <p:sldId id="319" r:id="rId50"/>
    <p:sldId id="324" r:id="rId51"/>
    <p:sldId id="268" r:id="rId52"/>
    <p:sldId id="271" r:id="rId53"/>
    <p:sldId id="328" r:id="rId54"/>
    <p:sldId id="322" r:id="rId55"/>
    <p:sldId id="311" r:id="rId56"/>
    <p:sldId id="327" r:id="rId57"/>
    <p:sldId id="336" r:id="rId58"/>
    <p:sldId id="320" r:id="rId59"/>
    <p:sldId id="329" r:id="rId60"/>
    <p:sldId id="332" r:id="rId61"/>
    <p:sldId id="342" r:id="rId62"/>
    <p:sldId id="334" r:id="rId63"/>
    <p:sldId id="330" r:id="rId64"/>
    <p:sldId id="339" r:id="rId65"/>
    <p:sldId id="333" r:id="rId66"/>
    <p:sldId id="331" r:id="rId67"/>
    <p:sldId id="312" r:id="rId68"/>
    <p:sldId id="340" r:id="rId69"/>
    <p:sldId id="335" r:id="rId70"/>
    <p:sldId id="343" r:id="rId71"/>
    <p:sldId id="341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October 29,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29,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29,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29,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29,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29,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29,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rlaura@pivotsm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it Right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Effective Training during Adolescence</a:t>
            </a:r>
          </a:p>
          <a:p>
            <a:r>
              <a:rPr lang="en-US" dirty="0" smtClean="0"/>
              <a:t>Dr E Laura Cruz</a:t>
            </a:r>
          </a:p>
          <a:p>
            <a:r>
              <a:rPr lang="en-US" dirty="0" smtClean="0">
                <a:hlinkClick r:id="rId2"/>
              </a:rPr>
              <a:t>drlaura@pivotsmo.com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Periodization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851508"/>
            <a:ext cx="6777317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Training schedule</a:t>
            </a:r>
          </a:p>
          <a:p>
            <a:r>
              <a:rPr lang="en-US" sz="2800" dirty="0" smtClean="0"/>
              <a:t>Competition schedule</a:t>
            </a:r>
          </a:p>
          <a:p>
            <a:r>
              <a:rPr lang="en-US" sz="2800" dirty="0" smtClean="0"/>
              <a:t>Post competition schedule</a:t>
            </a:r>
          </a:p>
          <a:p>
            <a:r>
              <a:rPr lang="en-US" sz="2800" dirty="0" smtClean="0"/>
              <a:t>Off season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04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14250"/>
            <a:ext cx="7024744" cy="1143000"/>
          </a:xfrm>
        </p:spPr>
        <p:txBody>
          <a:bodyPr/>
          <a:lstStyle/>
          <a:p>
            <a:r>
              <a:rPr lang="en-US" dirty="0" smtClean="0"/>
              <a:t>Goals of Periodization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6644" r="-26644"/>
          <a:stretch>
            <a:fillRect/>
          </a:stretch>
        </p:blipFill>
        <p:spPr>
          <a:xfrm>
            <a:off x="1043490" y="1995954"/>
            <a:ext cx="6777317" cy="4321819"/>
          </a:xfrm>
        </p:spPr>
      </p:pic>
    </p:spTree>
    <p:extLst>
      <p:ext uri="{BB962C8B-B14F-4D97-AF65-F5344CB8AC3E}">
        <p14:creationId xmlns:p14="http://schemas.microsoft.com/office/powerpoint/2010/main" val="10954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218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Concept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767" r="-47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3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Complicated Schedule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6311" b="6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18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Comp Prep- </a:t>
            </a:r>
            <a:r>
              <a:rPr lang="en-US" dirty="0" err="1" smtClean="0"/>
              <a:t>Acro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604" r="26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59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36591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Healthy Growth and Maturation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78" b="24892"/>
          <a:stretch/>
        </p:blipFill>
        <p:spPr>
          <a:xfrm>
            <a:off x="1043492" y="2085363"/>
            <a:ext cx="6777317" cy="4232410"/>
          </a:xfrm>
        </p:spPr>
      </p:pic>
    </p:spTree>
    <p:extLst>
      <p:ext uri="{BB962C8B-B14F-4D97-AF65-F5344CB8AC3E}">
        <p14:creationId xmlns:p14="http://schemas.microsoft.com/office/powerpoint/2010/main" val="41558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89" y="655130"/>
            <a:ext cx="75755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Healthy Growth and Maturation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98134"/>
            <a:ext cx="6777317" cy="3834496"/>
          </a:xfrm>
        </p:spPr>
        <p:txBody>
          <a:bodyPr/>
          <a:lstStyle/>
          <a:p>
            <a:r>
              <a:rPr lang="en-US" sz="2800" dirty="0" smtClean="0"/>
              <a:t>Normal growth patterns</a:t>
            </a:r>
          </a:p>
          <a:p>
            <a:r>
              <a:rPr lang="en-US" sz="2800" dirty="0" smtClean="0"/>
              <a:t>Height, weight &amp; body composition changes</a:t>
            </a:r>
          </a:p>
          <a:p>
            <a:r>
              <a:rPr lang="en-US" sz="2800" dirty="0"/>
              <a:t>Late </a:t>
            </a:r>
            <a:r>
              <a:rPr lang="en-US" sz="2800" dirty="0" err="1"/>
              <a:t>vs</a:t>
            </a:r>
            <a:r>
              <a:rPr lang="en-US" sz="2800" dirty="0"/>
              <a:t> early “bloomers”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932" y="4233798"/>
            <a:ext cx="4076700" cy="18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Growth on Gymnasts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670057"/>
            <a:ext cx="6777317" cy="3508977"/>
          </a:xfrm>
        </p:spPr>
        <p:txBody>
          <a:bodyPr/>
          <a:lstStyle/>
          <a:p>
            <a:r>
              <a:rPr lang="en-US" sz="2800" dirty="0"/>
              <a:t>Bony growth </a:t>
            </a:r>
            <a:r>
              <a:rPr lang="en-US" sz="2800" dirty="0" smtClean="0"/>
              <a:t>plates, 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one density and strength</a:t>
            </a:r>
            <a:endParaRPr lang="en-US" sz="2800" dirty="0"/>
          </a:p>
          <a:p>
            <a:r>
              <a:rPr lang="en-US" sz="2800" dirty="0"/>
              <a:t>Muscle </a:t>
            </a:r>
            <a:r>
              <a:rPr lang="en-US" sz="2800" dirty="0" smtClean="0"/>
              <a:t>recovery, muscle strength</a:t>
            </a:r>
            <a:endParaRPr lang="en-US" sz="2800" dirty="0"/>
          </a:p>
          <a:p>
            <a:r>
              <a:rPr lang="en-US" sz="2800" dirty="0"/>
              <a:t>Flexibility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 healthy teen is a growing teen”</a:t>
            </a:r>
          </a:p>
          <a:p>
            <a:endParaRPr lang="en-US" dirty="0" smtClean="0"/>
          </a:p>
          <a:p>
            <a:r>
              <a:rPr lang="en-US" dirty="0" smtClean="0"/>
              <a:t>Combination of</a:t>
            </a:r>
          </a:p>
          <a:p>
            <a:pPr lvl="1"/>
            <a:r>
              <a:rPr lang="en-US" dirty="0" smtClean="0"/>
              <a:t>Genetics</a:t>
            </a:r>
          </a:p>
          <a:p>
            <a:pPr lvl="1"/>
            <a:r>
              <a:rPr lang="en-US" dirty="0" smtClean="0"/>
              <a:t>Hormones</a:t>
            </a:r>
          </a:p>
          <a:p>
            <a:pPr lvl="1"/>
            <a:r>
              <a:rPr lang="en-US" dirty="0" smtClean="0"/>
              <a:t>Adequate energy balance</a:t>
            </a:r>
          </a:p>
          <a:p>
            <a:pPr lvl="1"/>
            <a:r>
              <a:rPr lang="en-US" dirty="0" smtClean="0"/>
              <a:t>Adequate nutrient balance</a:t>
            </a:r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05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186" b="4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08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it Right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Effective Training during Adolescence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886711"/>
            <a:ext cx="6777317" cy="2945918"/>
          </a:xfrm>
        </p:spPr>
        <p:txBody>
          <a:bodyPr/>
          <a:lstStyle/>
          <a:p>
            <a:r>
              <a:rPr lang="en-US" dirty="0" smtClean="0"/>
              <a:t>Healthy training</a:t>
            </a:r>
          </a:p>
          <a:p>
            <a:r>
              <a:rPr lang="en-US" dirty="0" smtClean="0"/>
              <a:t>Healthy growth and maturation</a:t>
            </a:r>
          </a:p>
          <a:p>
            <a:r>
              <a:rPr lang="en-US" dirty="0" smtClean="0"/>
              <a:t>Healthy “down time”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381000"/>
            <a:ext cx="7467600" cy="5791200"/>
          </a:xfrm>
          <a:noFill/>
          <a:ln/>
        </p:spPr>
      </p:pic>
      <p:sp>
        <p:nvSpPr>
          <p:cNvPr id="36867" name="Rectangle 3"/>
          <p:cNvSpPr>
            <a:spLocks noGrp="1"/>
          </p:cNvSpPr>
          <p:nvPr>
            <p:ph type="subTitle" idx="1"/>
          </p:nvPr>
        </p:nvSpPr>
        <p:spPr>
          <a:xfrm>
            <a:off x="1295400" y="5468301"/>
            <a:ext cx="6400800" cy="1752600"/>
          </a:xfrm>
        </p:spPr>
        <p:txBody>
          <a:bodyPr/>
          <a:lstStyle/>
          <a:p>
            <a:endParaRPr lang="en-CA" dirty="0" smtClean="0">
              <a:solidFill>
                <a:schemeClr val="tx1"/>
              </a:solidFill>
            </a:endParaRPr>
          </a:p>
          <a:p>
            <a:endParaRPr lang="en-CA" sz="2400" dirty="0" smtClean="0">
              <a:solidFill>
                <a:schemeClr val="tx1"/>
              </a:solidFill>
            </a:endParaRPr>
          </a:p>
          <a:p>
            <a:pPr algn="ctr"/>
            <a:r>
              <a:rPr lang="en-CA" sz="2000" dirty="0" err="1" smtClean="0">
                <a:solidFill>
                  <a:schemeClr val="tx1"/>
                </a:solidFill>
              </a:rPr>
              <a:t>Istvan</a:t>
            </a:r>
            <a:r>
              <a:rPr lang="en-CA" sz="2000" dirty="0" smtClean="0">
                <a:solidFill>
                  <a:schemeClr val="tx1"/>
                </a:solidFill>
              </a:rPr>
              <a:t> </a:t>
            </a:r>
            <a:r>
              <a:rPr lang="en-CA" sz="2000" dirty="0" err="1" smtClean="0">
                <a:solidFill>
                  <a:schemeClr val="tx1"/>
                </a:solidFill>
              </a:rPr>
              <a:t>Balyi</a:t>
            </a:r>
            <a:r>
              <a:rPr lang="en-CA" sz="2000" dirty="0" smtClean="0">
                <a:solidFill>
                  <a:schemeClr val="tx1"/>
                </a:solidFill>
              </a:rPr>
              <a:t>, CS4L Conference 2009, Ottawa</a:t>
            </a:r>
          </a:p>
        </p:txBody>
      </p:sp>
    </p:spTree>
    <p:extLst>
      <p:ext uri="{BB962C8B-B14F-4D97-AF65-F5344CB8AC3E}">
        <p14:creationId xmlns:p14="http://schemas.microsoft.com/office/powerpoint/2010/main" val="29352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31772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Normal Growth and Development:  </a:t>
            </a:r>
            <a:br>
              <a:rPr lang="en-US" sz="2800" dirty="0" smtClean="0"/>
            </a:br>
            <a:r>
              <a:rPr lang="en-US" sz="2800" dirty="0" smtClean="0"/>
              <a:t>Tanner’s pubertal stages</a:t>
            </a:r>
            <a:endParaRPr lang="en-US" sz="2800" dirty="0"/>
          </a:p>
        </p:txBody>
      </p:sp>
      <p:pic>
        <p:nvPicPr>
          <p:cNvPr id="4" name="Content Placeholder 3" descr="462px-Tanner_scale-female.svg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09" r="-58709"/>
          <a:stretch>
            <a:fillRect/>
          </a:stretch>
        </p:blipFill>
        <p:spPr>
          <a:xfrm>
            <a:off x="643276" y="1944703"/>
            <a:ext cx="7785286" cy="4175124"/>
          </a:xfrm>
        </p:spPr>
      </p:pic>
    </p:spTree>
    <p:extLst>
      <p:ext uri="{BB962C8B-B14F-4D97-AF65-F5344CB8AC3E}">
        <p14:creationId xmlns:p14="http://schemas.microsoft.com/office/powerpoint/2010/main" val="8998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-4224" r="-4224"/>
          <a:stretch>
            <a:fillRect/>
          </a:stretch>
        </p:blipFill>
        <p:spPr>
          <a:xfrm>
            <a:off x="1385518" y="593838"/>
            <a:ext cx="6682716" cy="6264161"/>
          </a:xfrm>
        </p:spPr>
      </p:pic>
    </p:spTree>
    <p:extLst>
      <p:ext uri="{BB962C8B-B14F-4D97-AF65-F5344CB8AC3E}">
        <p14:creationId xmlns:p14="http://schemas.microsoft.com/office/powerpoint/2010/main" val="24916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Corresponding Height Changes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059376"/>
              </p:ext>
            </p:extLst>
          </p:nvPr>
        </p:nvGraphicFramePr>
        <p:xfrm>
          <a:off x="1042988" y="3149600"/>
          <a:ext cx="6777036" cy="1651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29506"/>
                <a:gridCol w="1129506"/>
                <a:gridCol w="1129506"/>
                <a:gridCol w="1129506"/>
                <a:gridCol w="1129506"/>
                <a:gridCol w="112950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Ht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yr</a:t>
                      </a:r>
                      <a:r>
                        <a:rPr lang="en-US" baseline="0" dirty="0" smtClean="0"/>
                        <a:t> 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</a:t>
                      </a:r>
                      <a:r>
                        <a:rPr lang="en-US" baseline="0" dirty="0" smtClean="0"/>
                        <a:t>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+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baseline="0" dirty="0" smtClean="0"/>
                        <a:t>  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</a:t>
                      </a:r>
                      <a:r>
                        <a:rPr lang="en-US" dirty="0" err="1" smtClean="0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9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3658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Growth Rates for </a:t>
            </a:r>
            <a:r>
              <a:rPr lang="en-US" sz="2800" dirty="0"/>
              <a:t>D</a:t>
            </a:r>
            <a:r>
              <a:rPr lang="en-US" sz="2800" dirty="0" smtClean="0"/>
              <a:t>ifferent “Bloomers”</a:t>
            </a:r>
            <a:br>
              <a:rPr lang="en-US" sz="2800" dirty="0" smtClean="0"/>
            </a:br>
            <a:r>
              <a:rPr lang="en-US" sz="2800" dirty="0" smtClean="0"/>
              <a:t>Height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Periods begin </a:t>
            </a:r>
            <a:r>
              <a:rPr lang="en-US" dirty="0" err="1" smtClean="0"/>
              <a:t>Avg</a:t>
            </a:r>
            <a:r>
              <a:rPr lang="en-US" dirty="0" smtClean="0"/>
              <a:t> 12.6 </a:t>
            </a:r>
            <a:r>
              <a:rPr lang="en-US" dirty="0" err="1" smtClean="0"/>
              <a:t>yr</a:t>
            </a:r>
            <a:r>
              <a:rPr lang="en-US" dirty="0" smtClean="0"/>
              <a:t> (10.8-14.5)</a:t>
            </a:r>
          </a:p>
          <a:p>
            <a:endParaRPr lang="en-US" dirty="0" smtClean="0"/>
          </a:p>
          <a:p>
            <a:r>
              <a:rPr lang="en-US" dirty="0" smtClean="0"/>
              <a:t>Peak </a:t>
            </a:r>
            <a:r>
              <a:rPr lang="en-US" dirty="0" err="1" smtClean="0"/>
              <a:t>Ht</a:t>
            </a:r>
            <a:r>
              <a:rPr lang="en-US" dirty="0" smtClean="0"/>
              <a:t> Velocity  </a:t>
            </a:r>
            <a:r>
              <a:rPr lang="en-US" dirty="0" err="1" smtClean="0"/>
              <a:t>Avg</a:t>
            </a:r>
            <a:r>
              <a:rPr lang="en-US" dirty="0" smtClean="0"/>
              <a:t> 11.5 </a:t>
            </a:r>
            <a:r>
              <a:rPr lang="en-US" dirty="0" err="1" smtClean="0"/>
              <a:t>yr</a:t>
            </a:r>
            <a:r>
              <a:rPr lang="en-US" dirty="0" smtClean="0"/>
              <a:t> (9.7-13.3)</a:t>
            </a:r>
          </a:p>
          <a:p>
            <a:endParaRPr lang="en-US" dirty="0" smtClean="0"/>
          </a:p>
          <a:p>
            <a:r>
              <a:rPr lang="en-US" dirty="0" smtClean="0"/>
              <a:t>Pubertal growth rates:</a:t>
            </a:r>
          </a:p>
          <a:p>
            <a:pPr lvl="1"/>
            <a:r>
              <a:rPr lang="en-US" dirty="0" smtClean="0"/>
              <a:t>Avg.	 	 2.4-4 in 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Early </a:t>
            </a:r>
            <a:r>
              <a:rPr lang="en-US" dirty="0"/>
              <a:t>	</a:t>
            </a:r>
            <a:r>
              <a:rPr lang="en-US" dirty="0" smtClean="0"/>
              <a:t>	2.75- 4.33 in 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Late </a:t>
            </a:r>
            <a:r>
              <a:rPr lang="en-US" dirty="0"/>
              <a:t>	</a:t>
            </a:r>
            <a:r>
              <a:rPr lang="en-US" dirty="0" smtClean="0"/>
              <a:t>	2.1- 3.8 in /</a:t>
            </a:r>
            <a:r>
              <a:rPr lang="en-US" dirty="0" err="1" smtClean="0"/>
              <a:t>yr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=  weight gain</a:t>
            </a:r>
          </a:p>
          <a:p>
            <a:r>
              <a:rPr lang="en-US" dirty="0" smtClean="0"/>
              <a:t>50% of adult lean body mass is gained in adolescence</a:t>
            </a:r>
          </a:p>
          <a:p>
            <a:r>
              <a:rPr lang="en-US" dirty="0" smtClean="0"/>
              <a:t>Puberty also changes % body fat and where it goes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932" y="4537123"/>
            <a:ext cx="4076700" cy="18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4826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Normal </a:t>
            </a:r>
            <a:r>
              <a:rPr lang="en-US" sz="3600" dirty="0" err="1" smtClean="0"/>
              <a:t>Wt</a:t>
            </a:r>
            <a:r>
              <a:rPr lang="en-US" sz="3600" dirty="0" smtClean="0"/>
              <a:t> Gain peaks at 12.5 </a:t>
            </a:r>
            <a:r>
              <a:rPr lang="en-US" sz="3600" dirty="0" err="1" smtClean="0"/>
              <a:t>yr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Content Placeholder 3" descr="tanner - weight gai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7" b="18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27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 “Bloomers” or Delayed Puberty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 age of fastest growth (PHV)</a:t>
            </a:r>
          </a:p>
          <a:p>
            <a:r>
              <a:rPr lang="en-US" dirty="0" smtClean="0"/>
              <a:t>Later age of pubertal growth spurt</a:t>
            </a:r>
          </a:p>
          <a:p>
            <a:r>
              <a:rPr lang="en-US" dirty="0" smtClean="0"/>
              <a:t>Delayed menses (periods)</a:t>
            </a:r>
          </a:p>
          <a:p>
            <a:endParaRPr lang="en-US" dirty="0" smtClean="0"/>
          </a:p>
          <a:p>
            <a:r>
              <a:rPr lang="en-US" dirty="0" smtClean="0"/>
              <a:t>Corresponds to SENIOR LEVEL of competition!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381000"/>
            <a:ext cx="7467600" cy="5791200"/>
          </a:xfrm>
          <a:noFill/>
          <a:ln/>
        </p:spPr>
      </p:pic>
      <p:sp>
        <p:nvSpPr>
          <p:cNvPr id="36867" name="Rectangle 3"/>
          <p:cNvSpPr>
            <a:spLocks noGrp="1"/>
          </p:cNvSpPr>
          <p:nvPr>
            <p:ph type="subTitle" idx="1"/>
          </p:nvPr>
        </p:nvSpPr>
        <p:spPr>
          <a:xfrm>
            <a:off x="1295400" y="5468301"/>
            <a:ext cx="6400800" cy="1752600"/>
          </a:xfrm>
        </p:spPr>
        <p:txBody>
          <a:bodyPr/>
          <a:lstStyle/>
          <a:p>
            <a:endParaRPr lang="en-CA" dirty="0" smtClean="0">
              <a:solidFill>
                <a:schemeClr val="tx1"/>
              </a:solidFill>
            </a:endParaRPr>
          </a:p>
          <a:p>
            <a:endParaRPr lang="en-CA" sz="2400" dirty="0" smtClean="0">
              <a:solidFill>
                <a:schemeClr val="tx1"/>
              </a:solidFill>
            </a:endParaRPr>
          </a:p>
          <a:p>
            <a:pPr algn="ctr"/>
            <a:r>
              <a:rPr lang="en-CA" sz="2000" dirty="0" err="1" smtClean="0">
                <a:solidFill>
                  <a:schemeClr val="tx1"/>
                </a:solidFill>
              </a:rPr>
              <a:t>Istvan</a:t>
            </a:r>
            <a:r>
              <a:rPr lang="en-CA" sz="2000" dirty="0" smtClean="0">
                <a:solidFill>
                  <a:schemeClr val="tx1"/>
                </a:solidFill>
              </a:rPr>
              <a:t> </a:t>
            </a:r>
            <a:r>
              <a:rPr lang="en-CA" sz="2000" dirty="0" err="1" smtClean="0">
                <a:solidFill>
                  <a:schemeClr val="tx1"/>
                </a:solidFill>
              </a:rPr>
              <a:t>Balyi</a:t>
            </a:r>
            <a:r>
              <a:rPr lang="en-CA" sz="2000" dirty="0" smtClean="0">
                <a:solidFill>
                  <a:schemeClr val="tx1"/>
                </a:solidFill>
              </a:rPr>
              <a:t>, CS4L Conference 2009, Ottawa</a:t>
            </a:r>
          </a:p>
        </p:txBody>
      </p:sp>
    </p:spTree>
    <p:extLst>
      <p:ext uri="{BB962C8B-B14F-4D97-AF65-F5344CB8AC3E}">
        <p14:creationId xmlns:p14="http://schemas.microsoft.com/office/powerpoint/2010/main" val="12447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Normal Growth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818516"/>
            <a:ext cx="6777317" cy="3508977"/>
          </a:xfrm>
        </p:spPr>
        <p:txBody>
          <a:bodyPr/>
          <a:lstStyle/>
          <a:p>
            <a:r>
              <a:rPr lang="en-US" dirty="0" smtClean="0"/>
              <a:t>Muscles get stronger!</a:t>
            </a:r>
          </a:p>
          <a:p>
            <a:r>
              <a:rPr lang="en-US" dirty="0" smtClean="0"/>
              <a:t>Bones get stronger!</a:t>
            </a:r>
          </a:p>
          <a:p>
            <a:r>
              <a:rPr lang="en-US" dirty="0" smtClean="0"/>
              <a:t>Joints become more lax (flexible)!</a:t>
            </a:r>
          </a:p>
          <a:p>
            <a:r>
              <a:rPr lang="en-US" dirty="0" smtClean="0"/>
              <a:t>Brain-nerve- muscle connections improve!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it Right</a:t>
            </a:r>
            <a:br>
              <a:rPr lang="en-US" dirty="0" smtClean="0"/>
            </a:br>
            <a:r>
              <a:rPr lang="en-US" sz="3100" dirty="0" smtClean="0"/>
              <a:t>Goals for today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729930"/>
            <a:ext cx="6777317" cy="31026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Training-what your coaches know</a:t>
            </a:r>
          </a:p>
          <a:p>
            <a:endParaRPr lang="en-US" dirty="0"/>
          </a:p>
          <a:p>
            <a:r>
              <a:rPr lang="en-US" dirty="0" smtClean="0"/>
              <a:t>Knowledgeable about puberty</a:t>
            </a:r>
          </a:p>
          <a:p>
            <a:endParaRPr lang="en-US" dirty="0" smtClean="0"/>
          </a:p>
          <a:p>
            <a:r>
              <a:rPr lang="en-US" dirty="0" smtClean="0"/>
              <a:t>Self assessment on personal stage</a:t>
            </a:r>
          </a:p>
          <a:p>
            <a:endParaRPr lang="en-US" dirty="0" smtClean="0"/>
          </a:p>
          <a:p>
            <a:r>
              <a:rPr lang="en-US" dirty="0" smtClean="0"/>
              <a:t>Understand how growth stage can impact on injury and performance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“Down Time”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075" b="6075"/>
          <a:stretch>
            <a:fillRect/>
          </a:stretch>
        </p:blipFill>
        <p:spPr>
          <a:xfrm>
            <a:off x="1043492" y="2323652"/>
            <a:ext cx="3360473" cy="19816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239" y="3844167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“Down Time”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736039"/>
            <a:ext cx="6777317" cy="3508977"/>
          </a:xfrm>
        </p:spPr>
        <p:txBody>
          <a:bodyPr/>
          <a:lstStyle/>
          <a:p>
            <a:r>
              <a:rPr lang="en-US" dirty="0" smtClean="0"/>
              <a:t>Rest and recovery strategies</a:t>
            </a:r>
          </a:p>
          <a:p>
            <a:r>
              <a:rPr lang="en-US" dirty="0" smtClean="0"/>
              <a:t>Quality Sleep</a:t>
            </a:r>
          </a:p>
          <a:p>
            <a:r>
              <a:rPr lang="en-US" dirty="0" smtClean="0"/>
              <a:t>Relaxation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“R &amp;R” or Rest and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Enough food and fluids</a:t>
            </a:r>
          </a:p>
          <a:p>
            <a:r>
              <a:rPr lang="en-US" dirty="0" smtClean="0"/>
              <a:t>Days off to chill</a:t>
            </a:r>
          </a:p>
          <a:p>
            <a:r>
              <a:rPr lang="en-US" dirty="0" smtClean="0"/>
              <a:t>Stretching, massage, others</a:t>
            </a:r>
          </a:p>
          <a:p>
            <a:r>
              <a:rPr lang="en-US" dirty="0" smtClean="0"/>
              <a:t>Longer rest after illness or injury</a:t>
            </a:r>
          </a:p>
          <a:p>
            <a:pPr lvl="1"/>
            <a:r>
              <a:rPr lang="en-US" dirty="0" smtClean="0"/>
              <a:t>Cross training when able</a:t>
            </a:r>
          </a:p>
        </p:txBody>
      </p:sp>
    </p:spTree>
    <p:extLst>
      <p:ext uri="{BB962C8B-B14F-4D97-AF65-F5344CB8AC3E}">
        <p14:creationId xmlns:p14="http://schemas.microsoft.com/office/powerpoint/2010/main" val="16309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Sleep</a:t>
            </a:r>
            <a:br>
              <a:rPr lang="en-US" dirty="0" smtClean="0"/>
            </a:br>
            <a:r>
              <a:rPr lang="en-US" sz="3100" dirty="0" smtClean="0"/>
              <a:t>Nature’s  Recipe for Growth and Recovery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433" b="13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10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muscle recovery</a:t>
            </a:r>
          </a:p>
          <a:p>
            <a:r>
              <a:rPr lang="en-US" dirty="0" smtClean="0"/>
              <a:t>Improved brain function</a:t>
            </a:r>
          </a:p>
          <a:p>
            <a:r>
              <a:rPr lang="en-US" dirty="0" smtClean="0"/>
              <a:t>Improved immune system function</a:t>
            </a:r>
          </a:p>
          <a:p>
            <a:r>
              <a:rPr lang="en-US" dirty="0" smtClean="0"/>
              <a:t>Lowered stress hormones ( normal metabolism)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much?</a:t>
            </a:r>
          </a:p>
          <a:p>
            <a:r>
              <a:rPr lang="en-US" dirty="0" smtClean="0"/>
              <a:t>How often?</a:t>
            </a:r>
          </a:p>
          <a:p>
            <a:r>
              <a:rPr lang="en-US" dirty="0" smtClean="0"/>
              <a:t>Feeling refreshed next day?</a:t>
            </a:r>
          </a:p>
          <a:p>
            <a:r>
              <a:rPr lang="en-US" dirty="0" smtClean="0"/>
              <a:t>Waking a lot?</a:t>
            </a:r>
          </a:p>
          <a:p>
            <a:r>
              <a:rPr lang="en-US" dirty="0" smtClean="0"/>
              <a:t>Taking a long time to fall asleep?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“Sleep Hygiene”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bedtime &amp; wake up time</a:t>
            </a:r>
          </a:p>
          <a:p>
            <a:r>
              <a:rPr lang="en-US" dirty="0" smtClean="0"/>
              <a:t>Avoid caffeine, alcohol, hot showers, exercise prior to bed</a:t>
            </a:r>
          </a:p>
          <a:p>
            <a:r>
              <a:rPr lang="en-US" dirty="0" smtClean="0"/>
              <a:t>8 to 12 </a:t>
            </a:r>
            <a:r>
              <a:rPr lang="en-US" dirty="0" err="1" smtClean="0"/>
              <a:t>hr</a:t>
            </a:r>
            <a:r>
              <a:rPr lang="en-US" dirty="0" smtClean="0"/>
              <a:t> (56-70 </a:t>
            </a:r>
            <a:r>
              <a:rPr lang="en-US" dirty="0" err="1" smtClean="0"/>
              <a:t>hr</a:t>
            </a:r>
            <a:r>
              <a:rPr lang="en-US" dirty="0" smtClean="0"/>
              <a:t>/wk)</a:t>
            </a:r>
          </a:p>
          <a:p>
            <a:r>
              <a:rPr lang="en-US" dirty="0" smtClean="0"/>
              <a:t>Dark, quiet, cool room</a:t>
            </a:r>
          </a:p>
          <a:p>
            <a:r>
              <a:rPr lang="en-US" dirty="0" smtClean="0"/>
              <a:t>Comfy bed!</a:t>
            </a:r>
          </a:p>
        </p:txBody>
      </p:sp>
    </p:spTree>
    <p:extLst>
      <p:ext uri="{BB962C8B-B14F-4D97-AF65-F5344CB8AC3E}">
        <p14:creationId xmlns:p14="http://schemas.microsoft.com/office/powerpoint/2010/main" val="9890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and mental calming</a:t>
            </a:r>
          </a:p>
          <a:p>
            <a:endParaRPr lang="en-US" dirty="0" smtClean="0"/>
          </a:p>
          <a:p>
            <a:r>
              <a:rPr lang="en-US" dirty="0" smtClean="0"/>
              <a:t>Slows heart, breathing, stress hormones(fight or flight hormones)</a:t>
            </a:r>
          </a:p>
          <a:p>
            <a:endParaRPr lang="en-US" dirty="0" smtClean="0"/>
          </a:p>
          <a:p>
            <a:r>
              <a:rPr lang="en-US" dirty="0" smtClean="0"/>
              <a:t>Calms thoughts</a:t>
            </a:r>
          </a:p>
          <a:p>
            <a:endParaRPr lang="en-US" dirty="0" smtClean="0"/>
          </a:p>
          <a:p>
            <a:r>
              <a:rPr lang="en-US" dirty="0" smtClean="0"/>
              <a:t>Makes you happier!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 techniques= fun!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Music</a:t>
            </a:r>
          </a:p>
          <a:p>
            <a:r>
              <a:rPr lang="en-US" sz="2800" dirty="0" smtClean="0"/>
              <a:t>Meditation</a:t>
            </a:r>
          </a:p>
          <a:p>
            <a:r>
              <a:rPr lang="en-US" sz="2800" dirty="0" smtClean="0"/>
              <a:t>Reading</a:t>
            </a:r>
          </a:p>
          <a:p>
            <a:r>
              <a:rPr lang="en-US" sz="2800" dirty="0" smtClean="0"/>
              <a:t>Socializing</a:t>
            </a:r>
          </a:p>
          <a:p>
            <a:r>
              <a:rPr lang="en-US" sz="2800" dirty="0" smtClean="0"/>
              <a:t>Hobbies</a:t>
            </a:r>
          </a:p>
          <a:p>
            <a:endParaRPr lang="en-US" dirty="0"/>
          </a:p>
          <a:p>
            <a:pPr algn="ctr"/>
            <a:r>
              <a:rPr lang="en-US" dirty="0" smtClean="0"/>
              <a:t>GOOD R&amp;R MEANS BETTER, HEALTHIER TRAINING!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it Right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Effective Training during Adolescence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n_07worldag_Bernholtz67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42" y="1072029"/>
            <a:ext cx="1383842" cy="18288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0" y="1072029"/>
            <a:ext cx="314731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049" y="1072029"/>
            <a:ext cx="2603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it Right</a:t>
            </a:r>
            <a:br>
              <a:rPr lang="en-US" dirty="0" smtClean="0"/>
            </a:br>
            <a:r>
              <a:rPr lang="en-US" sz="3100" dirty="0" smtClean="0"/>
              <a:t>Goals </a:t>
            </a:r>
            <a:r>
              <a:rPr lang="en-US" sz="3100" dirty="0" err="1" smtClean="0"/>
              <a:t>Con’t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692014"/>
            <a:ext cx="6777317" cy="3140615"/>
          </a:xfrm>
        </p:spPr>
        <p:txBody>
          <a:bodyPr/>
          <a:lstStyle/>
          <a:p>
            <a:r>
              <a:rPr lang="en-US" dirty="0"/>
              <a:t>Understand the importance of </a:t>
            </a:r>
            <a:r>
              <a:rPr lang="en-US" dirty="0" smtClean="0"/>
              <a:t>nutrition</a:t>
            </a:r>
          </a:p>
          <a:p>
            <a:endParaRPr lang="en-US" dirty="0"/>
          </a:p>
          <a:p>
            <a:r>
              <a:rPr lang="en-US" dirty="0"/>
              <a:t>Detect signs of growth related </a:t>
            </a:r>
            <a:r>
              <a:rPr lang="en-US" dirty="0" smtClean="0"/>
              <a:t>issues</a:t>
            </a:r>
          </a:p>
          <a:p>
            <a:endParaRPr lang="en-US" dirty="0"/>
          </a:p>
          <a:p>
            <a:r>
              <a:rPr lang="en-US" dirty="0"/>
              <a:t>Learn how to self monitor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 of growth </a:t>
            </a:r>
            <a:r>
              <a:rPr lang="en-US" dirty="0" smtClean="0"/>
              <a:t>impacts </a:t>
            </a:r>
            <a:r>
              <a:rPr lang="en-US" dirty="0"/>
              <a:t>training</a:t>
            </a:r>
          </a:p>
          <a:p>
            <a:r>
              <a:rPr lang="en-US" dirty="0" smtClean="0"/>
              <a:t>Bones are vulnerable at growth sites</a:t>
            </a:r>
          </a:p>
          <a:p>
            <a:r>
              <a:rPr lang="en-US" dirty="0" smtClean="0"/>
              <a:t>Muscles are vulnerable at bony attachments</a:t>
            </a:r>
          </a:p>
          <a:p>
            <a:r>
              <a:rPr lang="en-US" dirty="0" smtClean="0"/>
              <a:t>Coordination may be off affecting new skills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it Right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Balancing Act</a:t>
            </a:r>
            <a:endParaRPr lang="en-US" sz="2400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05" y="1047750"/>
            <a:ext cx="3416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Training too hard </a:t>
            </a:r>
            <a:r>
              <a:rPr lang="en-US" dirty="0"/>
              <a:t>&amp;</a:t>
            </a:r>
            <a:r>
              <a:rPr lang="en-US" dirty="0" smtClean="0"/>
              <a:t> too often during rapid growth leads to overtraining and injury</a:t>
            </a:r>
          </a:p>
          <a:p>
            <a:r>
              <a:rPr lang="en-US" dirty="0" smtClean="0"/>
              <a:t>Eating too little for growth plus training increases risk</a:t>
            </a:r>
          </a:p>
          <a:p>
            <a:r>
              <a:rPr lang="en-US" dirty="0" smtClean="0"/>
              <a:t>Poor recovery skills also affect health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it Right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Balancing Act</a:t>
            </a:r>
            <a:endParaRPr lang="en-US" sz="2400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05" y="1047750"/>
            <a:ext cx="3416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happen?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is unique in growth and training ability</a:t>
            </a:r>
          </a:p>
          <a:p>
            <a:r>
              <a:rPr lang="en-US" dirty="0" smtClean="0"/>
              <a:t>What happens if you grow too slow?</a:t>
            </a:r>
          </a:p>
          <a:p>
            <a:r>
              <a:rPr lang="en-US" dirty="0" smtClean="0"/>
              <a:t>What happens if you grow too fast?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Slow Growth or Delayed Maturation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plates of bones open longer</a:t>
            </a:r>
          </a:p>
          <a:p>
            <a:r>
              <a:rPr lang="en-US" dirty="0" smtClean="0"/>
              <a:t>Tendon-bone junctions remain sensitive</a:t>
            </a:r>
          </a:p>
          <a:p>
            <a:r>
              <a:rPr lang="en-US" dirty="0" smtClean="0"/>
              <a:t>Absence of normal reproductive hormones delays bone and muscle strengthening</a:t>
            </a:r>
          </a:p>
          <a:p>
            <a:r>
              <a:rPr lang="en-US" dirty="0" smtClean="0"/>
              <a:t>Normal joint laxity changes are delayed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544350"/>
            <a:ext cx="6159500" cy="59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Growth Plates</a:t>
            </a:r>
            <a:endParaRPr lang="en-US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8" b="13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75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x_growth_plates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72" r="-377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93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Injury to Growth Plates</a:t>
            </a:r>
            <a:endParaRPr lang="en-US" dirty="0"/>
          </a:p>
        </p:txBody>
      </p:sp>
      <p:pic>
        <p:nvPicPr>
          <p:cNvPr id="4" name="Content Placeholder 3" descr="xray epiphyseal she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84" b="-8684"/>
          <a:stretch>
            <a:fillRect/>
          </a:stretch>
        </p:blipFill>
        <p:spPr>
          <a:xfrm>
            <a:off x="1043490" y="2323652"/>
            <a:ext cx="6777319" cy="3508977"/>
          </a:xfrm>
        </p:spPr>
      </p:pic>
    </p:spTree>
    <p:extLst>
      <p:ext uri="{BB962C8B-B14F-4D97-AF65-F5344CB8AC3E}">
        <p14:creationId xmlns:p14="http://schemas.microsoft.com/office/powerpoint/2010/main" val="33750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 injury</a:t>
            </a:r>
            <a:endParaRPr lang="en-US" dirty="0"/>
          </a:p>
        </p:txBody>
      </p:sp>
      <p:pic>
        <p:nvPicPr>
          <p:cNvPr id="4" name="Content Placeholder 3" descr="gymnats wrist difioriAJSM200635p84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0" b="224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93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Apophysitis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Muscle tendon-bone sites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487" b="12487"/>
          <a:stretch>
            <a:fillRect/>
          </a:stretch>
        </p:blipFill>
        <p:spPr>
          <a:xfrm>
            <a:off x="1516497" y="2673057"/>
            <a:ext cx="5478343" cy="2938466"/>
          </a:xfrm>
        </p:spPr>
      </p:pic>
    </p:spTree>
    <p:extLst>
      <p:ext uri="{BB962C8B-B14F-4D97-AF65-F5344CB8AC3E}">
        <p14:creationId xmlns:p14="http://schemas.microsoft.com/office/powerpoint/2010/main" val="20503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nadian Olympic committee lo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388" r="-62388"/>
          <a:stretch>
            <a:fillRect/>
          </a:stretch>
        </p:blipFill>
        <p:spPr>
          <a:xfrm>
            <a:off x="3055286" y="2439569"/>
            <a:ext cx="6777037" cy="3508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315619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_15_4_1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8" b="193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76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Osgood- Schlatter’s “Disease”</a:t>
            </a:r>
            <a:endParaRPr lang="en-US" dirty="0"/>
          </a:p>
        </p:txBody>
      </p:sp>
      <p:pic>
        <p:nvPicPr>
          <p:cNvPr id="4" name="Content Placeholder 3" descr="osgood schlatt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8" b="135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52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Achilles' tendonitis/ enthesitis</a:t>
            </a:r>
            <a:endParaRPr lang="en-US" dirty="0"/>
          </a:p>
        </p:txBody>
      </p:sp>
      <p:pic>
        <p:nvPicPr>
          <p:cNvPr id="4" name="Content Placeholder 3" descr="achilles tendonopath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7" b="14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12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971" y="477700"/>
            <a:ext cx="3300984" cy="1463040"/>
          </a:xfrm>
        </p:spPr>
        <p:txBody>
          <a:bodyPr/>
          <a:lstStyle/>
          <a:p>
            <a:r>
              <a:rPr lang="en-US" dirty="0" smtClean="0"/>
              <a:t>Bone Density/ Strength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588171" y="693795"/>
            <a:ext cx="3359623" cy="5468112"/>
          </a:xfrm>
        </p:spPr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601936" y="2161473"/>
            <a:ext cx="3300573" cy="358275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Increases in early puberty</a:t>
            </a:r>
          </a:p>
          <a:p>
            <a:endParaRPr lang="en-US" sz="1800" dirty="0" smtClean="0"/>
          </a:p>
          <a:p>
            <a:r>
              <a:rPr lang="en-US" sz="1800" dirty="0" smtClean="0"/>
              <a:t>Bones get strongest after periods start</a:t>
            </a:r>
          </a:p>
          <a:p>
            <a:endParaRPr lang="en-US" sz="1800" dirty="0" smtClean="0"/>
          </a:p>
          <a:p>
            <a:r>
              <a:rPr lang="en-US" sz="1800" dirty="0" smtClean="0"/>
              <a:t>Maximum strength (density) at age 16</a:t>
            </a:r>
          </a:p>
          <a:p>
            <a:endParaRPr lang="en-US" sz="1800" dirty="0" smtClean="0"/>
          </a:p>
          <a:p>
            <a:r>
              <a:rPr lang="en-US" sz="1800" dirty="0" smtClean="0"/>
              <a:t>Healthy gymnasts have stronger bones!!</a:t>
            </a: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155" y="1460500"/>
            <a:ext cx="20701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 in bone strengthening</a:t>
            </a:r>
            <a:endParaRPr lang="en-US" dirty="0"/>
          </a:p>
        </p:txBody>
      </p:sp>
      <p:pic>
        <p:nvPicPr>
          <p:cNvPr id="4" name="Content Placeholder 3" descr="xray stress fracture ti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7" b="35557"/>
          <a:stretch>
            <a:fillRect/>
          </a:stretch>
        </p:blipFill>
        <p:spPr>
          <a:xfrm>
            <a:off x="1043493" y="2323652"/>
            <a:ext cx="3202698" cy="35089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096" y="2323652"/>
            <a:ext cx="22987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 Changes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03" b="1110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Flexibility = Supple muscles and Mobile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626978"/>
            <a:ext cx="6777317" cy="3508977"/>
          </a:xfrm>
        </p:spPr>
        <p:txBody>
          <a:bodyPr/>
          <a:lstStyle/>
          <a:p>
            <a:r>
              <a:rPr lang="en-US" dirty="0" smtClean="0"/>
              <a:t>As bones lengthen muscles remain shorter</a:t>
            </a:r>
          </a:p>
          <a:p>
            <a:endParaRPr lang="en-US" dirty="0" smtClean="0"/>
          </a:p>
          <a:p>
            <a:r>
              <a:rPr lang="en-US" dirty="0" smtClean="0"/>
              <a:t>Muscle tension around joint increases</a:t>
            </a:r>
          </a:p>
          <a:p>
            <a:endParaRPr lang="en-US" dirty="0" smtClean="0"/>
          </a:p>
          <a:p>
            <a:r>
              <a:rPr lang="en-US" dirty="0" smtClean="0"/>
              <a:t>Joint mobility stays about the same until periods start (then increases)</a:t>
            </a:r>
          </a:p>
          <a:p>
            <a:endParaRPr lang="en-US" dirty="0" smtClean="0"/>
          </a:p>
          <a:p>
            <a:r>
              <a:rPr lang="en-US" dirty="0" smtClean="0"/>
              <a:t>Flexibility seems to decrease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it Right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Long Term Athlete Development</a:t>
            </a:r>
          </a:p>
          <a:p>
            <a:pPr algn="ctr"/>
            <a:r>
              <a:rPr lang="en-US" sz="2400" dirty="0" smtClean="0"/>
              <a:t>A coaching and training approach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n_07worldag_Bernholtz67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42" y="1072029"/>
            <a:ext cx="1383842" cy="18288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0" y="1072029"/>
            <a:ext cx="314731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049" y="1072029"/>
            <a:ext cx="2603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Gymnast’s Strategies for “Getting it Right”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 well and stay hydrated</a:t>
            </a:r>
          </a:p>
          <a:p>
            <a:r>
              <a:rPr lang="en-US" dirty="0" smtClean="0"/>
              <a:t>Get enough sleep</a:t>
            </a:r>
          </a:p>
          <a:p>
            <a:r>
              <a:rPr lang="en-US" dirty="0" smtClean="0"/>
              <a:t>Be/ get  in shape</a:t>
            </a:r>
          </a:p>
          <a:p>
            <a:r>
              <a:rPr lang="en-US" dirty="0" smtClean="0"/>
              <a:t>Measure height monthly</a:t>
            </a:r>
          </a:p>
          <a:p>
            <a:r>
              <a:rPr lang="en-US" dirty="0" smtClean="0"/>
              <a:t>Ensure good muscle balance, strength and alignment</a:t>
            </a:r>
          </a:p>
          <a:p>
            <a:r>
              <a:rPr lang="en-US" dirty="0" smtClean="0"/>
              <a:t>Do fun things and be happy!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and 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Adequate energy =  muscle strength, growth and recovery after training</a:t>
            </a:r>
          </a:p>
          <a:p>
            <a:r>
              <a:rPr lang="en-US" dirty="0" smtClean="0"/>
              <a:t>Adequate energy =  normal puberty/ maturation</a:t>
            </a:r>
          </a:p>
          <a:p>
            <a:r>
              <a:rPr lang="en-US" dirty="0" smtClean="0"/>
              <a:t>Poor/ inadequate  diet = delayed puberty and prolonged risk of injury </a:t>
            </a:r>
          </a:p>
          <a:p>
            <a:endParaRPr lang="en-US" dirty="0"/>
          </a:p>
          <a:p>
            <a:pPr algn="ctr"/>
            <a:r>
              <a:rPr lang="en-US" dirty="0" smtClean="0"/>
              <a:t>FUEL YOUR BRAIN, BONES AND MUSCLES WELL!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years , 10,000 hours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37069" y="2967335"/>
            <a:ext cx="7010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/>
              <a:t>"It takes 10 years of extensive training to excel in anything"</a:t>
            </a:r>
          </a:p>
          <a:p>
            <a:pPr algn="ctr"/>
            <a:r>
              <a:rPr lang="en-US" sz="2400" i="1" dirty="0"/>
              <a:t>Herbert Simon - Nobel Laureate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18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Water- pale pee is key!</a:t>
            </a:r>
          </a:p>
          <a:p>
            <a:r>
              <a:rPr lang="en-US" dirty="0" smtClean="0"/>
              <a:t>Carbs</a:t>
            </a:r>
          </a:p>
          <a:p>
            <a:pPr lvl="1"/>
            <a:r>
              <a:rPr lang="en-US" dirty="0" smtClean="0"/>
              <a:t>Grains, starchy veg </a:t>
            </a:r>
            <a:r>
              <a:rPr lang="en-US" dirty="0" err="1" smtClean="0"/>
              <a:t>eg</a:t>
            </a:r>
            <a:r>
              <a:rPr lang="en-US" dirty="0" smtClean="0"/>
              <a:t> sweet potatoes</a:t>
            </a:r>
          </a:p>
          <a:p>
            <a:r>
              <a:rPr lang="en-US" dirty="0" smtClean="0"/>
              <a:t>Protein</a:t>
            </a:r>
          </a:p>
          <a:p>
            <a:pPr lvl="1"/>
            <a:r>
              <a:rPr lang="en-US" dirty="0" smtClean="0"/>
              <a:t>Meats, fish, eggs, soy, quinoa</a:t>
            </a:r>
          </a:p>
          <a:p>
            <a:r>
              <a:rPr lang="en-US" dirty="0" smtClean="0"/>
              <a:t>Iron</a:t>
            </a:r>
          </a:p>
          <a:p>
            <a:pPr lvl="1"/>
            <a:r>
              <a:rPr lang="en-US" dirty="0" smtClean="0"/>
              <a:t>Dark green leafy veggies, red meats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MORE ON THIS TOMORROW!!!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your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regular blood tests</a:t>
            </a:r>
          </a:p>
          <a:p>
            <a:r>
              <a:rPr lang="en-US" dirty="0" smtClean="0"/>
              <a:t>Always tired and sore?</a:t>
            </a:r>
          </a:p>
          <a:p>
            <a:pPr lvl="1"/>
            <a:r>
              <a:rPr lang="en-US" dirty="0" smtClean="0"/>
              <a:t>Low blood (anemia); protein levels; thyroid function</a:t>
            </a:r>
          </a:p>
          <a:p>
            <a:pPr lvl="1"/>
            <a:r>
              <a:rPr lang="en-US" dirty="0" smtClean="0"/>
              <a:t>Reproductive hormones</a:t>
            </a:r>
          </a:p>
          <a:p>
            <a:r>
              <a:rPr lang="en-US" dirty="0" smtClean="0"/>
              <a:t>Calcium, magnesium, </a:t>
            </a:r>
            <a:r>
              <a:rPr lang="en-US" dirty="0" err="1" smtClean="0"/>
              <a:t>Vit</a:t>
            </a:r>
            <a:r>
              <a:rPr lang="en-US" dirty="0" smtClean="0"/>
              <a:t> D</a:t>
            </a:r>
          </a:p>
          <a:p>
            <a:r>
              <a:rPr lang="en-US" dirty="0" smtClean="0"/>
              <a:t>Iron levels</a:t>
            </a:r>
          </a:p>
          <a:p>
            <a:pPr lvl="1"/>
            <a:r>
              <a:rPr lang="en-US" dirty="0" smtClean="0"/>
              <a:t>“Low normal” can be improved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 your  Height </a:t>
            </a:r>
            <a:br>
              <a:rPr lang="en-US" dirty="0" smtClean="0"/>
            </a:br>
            <a:r>
              <a:rPr lang="en-US" dirty="0" smtClean="0"/>
              <a:t>(every 1 to 3 </a:t>
            </a:r>
            <a:r>
              <a:rPr lang="en-US" dirty="0" err="1" smtClean="0"/>
              <a:t>mos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Height increases quickly in mid puberty</a:t>
            </a:r>
          </a:p>
          <a:p>
            <a:endParaRPr lang="en-US" dirty="0" smtClean="0"/>
          </a:p>
          <a:p>
            <a:r>
              <a:rPr lang="en-US" dirty="0" smtClean="0"/>
              <a:t>Allows for training adjustments</a:t>
            </a:r>
          </a:p>
          <a:p>
            <a:pPr lvl="1"/>
            <a:r>
              <a:rPr lang="en-US" dirty="0" smtClean="0"/>
              <a:t> more stretching, </a:t>
            </a:r>
          </a:p>
          <a:p>
            <a:pPr lvl="1"/>
            <a:r>
              <a:rPr lang="en-US" dirty="0" smtClean="0"/>
              <a:t>more skills,</a:t>
            </a:r>
          </a:p>
          <a:p>
            <a:pPr lvl="1"/>
            <a:r>
              <a:rPr lang="en-US" dirty="0" smtClean="0"/>
              <a:t> less pounding and repetition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Correct Alignment and Muscle Imbalances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479647"/>
            <a:ext cx="6777317" cy="3508977"/>
          </a:xfrm>
        </p:spPr>
        <p:txBody>
          <a:bodyPr/>
          <a:lstStyle/>
          <a:p>
            <a:r>
              <a:rPr lang="en-US" dirty="0" smtClean="0"/>
              <a:t>Some muscles get too strong</a:t>
            </a:r>
          </a:p>
          <a:p>
            <a:endParaRPr lang="en-US" dirty="0" smtClean="0"/>
          </a:p>
          <a:p>
            <a:r>
              <a:rPr lang="en-US" dirty="0" smtClean="0"/>
              <a:t>Some muscles stay too tight</a:t>
            </a:r>
          </a:p>
          <a:p>
            <a:endParaRPr lang="en-US" dirty="0" smtClean="0"/>
          </a:p>
          <a:p>
            <a:r>
              <a:rPr lang="en-US" dirty="0" smtClean="0"/>
              <a:t>Affects posture</a:t>
            </a:r>
          </a:p>
          <a:p>
            <a:endParaRPr lang="en-US" dirty="0" smtClean="0"/>
          </a:p>
          <a:p>
            <a:r>
              <a:rPr lang="en-US" dirty="0" smtClean="0"/>
              <a:t>Affects landings</a:t>
            </a:r>
          </a:p>
          <a:p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58" y="2483424"/>
            <a:ext cx="23241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64" r="-56364"/>
          <a:stretch>
            <a:fillRect/>
          </a:stretch>
        </p:blipFill>
        <p:spPr>
          <a:xfrm>
            <a:off x="577212" y="1027664"/>
            <a:ext cx="7830843" cy="48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614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143" r="-17143"/>
          <a:stretch>
            <a:fillRect/>
          </a:stretch>
        </p:blipFill>
        <p:spPr>
          <a:xfrm>
            <a:off x="492861" y="1289133"/>
            <a:ext cx="8037431" cy="4758419"/>
          </a:xfrm>
        </p:spPr>
      </p:pic>
    </p:spTree>
    <p:extLst>
      <p:ext uri="{BB962C8B-B14F-4D97-AF65-F5344CB8AC3E}">
        <p14:creationId xmlns:p14="http://schemas.microsoft.com/office/powerpoint/2010/main" val="33425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Postural Alignment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351" b="273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87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73012"/>
            <a:ext cx="7024744" cy="748826"/>
          </a:xfrm>
        </p:spPr>
        <p:txBody>
          <a:bodyPr/>
          <a:lstStyle/>
          <a:p>
            <a:r>
              <a:rPr lang="en-US" dirty="0" smtClean="0"/>
              <a:t>Assess Hip- Knee Alignment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2508" r="-92508"/>
          <a:stretch>
            <a:fillRect/>
          </a:stretch>
        </p:blipFill>
        <p:spPr>
          <a:xfrm>
            <a:off x="3629644" y="1962991"/>
            <a:ext cx="6777317" cy="35089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88" y="1962991"/>
            <a:ext cx="3886200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738" y="4113852"/>
            <a:ext cx="3314700" cy="22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Flexibility, Muscle Imbalances,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note if your flexibility is changing</a:t>
            </a:r>
          </a:p>
          <a:p>
            <a:endParaRPr lang="en-US" dirty="0" smtClean="0"/>
          </a:p>
          <a:p>
            <a:r>
              <a:rPr lang="en-US" dirty="0" smtClean="0"/>
              <a:t>Check for height changes</a:t>
            </a:r>
          </a:p>
          <a:p>
            <a:endParaRPr lang="en-US" dirty="0" smtClean="0"/>
          </a:p>
          <a:p>
            <a:r>
              <a:rPr lang="en-US" dirty="0" smtClean="0"/>
              <a:t>Monitor joint and muscle pain, swelling</a:t>
            </a:r>
          </a:p>
          <a:p>
            <a:endParaRPr lang="en-US" dirty="0" smtClean="0"/>
          </a:p>
          <a:p>
            <a:r>
              <a:rPr lang="en-US" dirty="0" smtClean="0"/>
              <a:t>Get help (coach, therapist, doctor)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Growing bones and muscles:</a:t>
            </a:r>
            <a:br>
              <a:rPr lang="en-US" dirty="0" smtClean="0"/>
            </a:br>
            <a:r>
              <a:rPr lang="en-US" dirty="0" smtClean="0"/>
              <a:t>What to watch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 and possible swelling at ends of bones</a:t>
            </a:r>
          </a:p>
          <a:p>
            <a:r>
              <a:rPr lang="en-US" dirty="0" smtClean="0"/>
              <a:t>Pain and possibly swelling where muscle/tendon attaches to bone</a:t>
            </a:r>
          </a:p>
          <a:p>
            <a:r>
              <a:rPr lang="en-US" dirty="0" smtClean="0"/>
              <a:t>Muscle pain and tightness when stretching</a:t>
            </a:r>
          </a:p>
          <a:p>
            <a:r>
              <a:rPr lang="en-US" dirty="0" smtClean="0"/>
              <a:t>Worsening pain: back, hip, knee, heel, elbow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Training</a:t>
            </a:r>
            <a:endParaRPr lang="en-US" dirty="0"/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68851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Gymnast’s Strategies for “Getting it Right”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 well and stay hydrated</a:t>
            </a:r>
          </a:p>
          <a:p>
            <a:r>
              <a:rPr lang="en-US" dirty="0" smtClean="0"/>
              <a:t>Get enough sleep</a:t>
            </a:r>
          </a:p>
          <a:p>
            <a:r>
              <a:rPr lang="en-US" dirty="0" smtClean="0"/>
              <a:t>Be/ get  in shape</a:t>
            </a:r>
          </a:p>
          <a:p>
            <a:r>
              <a:rPr lang="en-US" dirty="0" smtClean="0"/>
              <a:t>Measure height monthly</a:t>
            </a:r>
          </a:p>
          <a:p>
            <a:r>
              <a:rPr lang="en-US" dirty="0" smtClean="0"/>
              <a:t>Ensure good muscle balance, strength and alignment</a:t>
            </a:r>
          </a:p>
          <a:p>
            <a:r>
              <a:rPr lang="en-US" dirty="0" smtClean="0"/>
              <a:t>Do fun things and be happy!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en-US" sz="2400" dirty="0" smtClean="0"/>
              <a:t>Any Questions????</a:t>
            </a:r>
          </a:p>
          <a:p>
            <a:endParaRPr lang="en-US" dirty="0" smtClean="0"/>
          </a:p>
          <a:p>
            <a:pPr algn="ctr"/>
            <a:r>
              <a:rPr lang="en-US" dirty="0" err="1" smtClean="0"/>
              <a:t>drlaura@pivotsmo.com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Duration- # hours /day and per week</a:t>
            </a:r>
          </a:p>
          <a:p>
            <a:r>
              <a:rPr lang="en-US" sz="2800" dirty="0" smtClean="0"/>
              <a:t>Training intensity- August </a:t>
            </a:r>
            <a:r>
              <a:rPr lang="en-US" sz="2800" dirty="0" err="1" smtClean="0"/>
              <a:t>vs</a:t>
            </a:r>
            <a:r>
              <a:rPr lang="en-US" sz="2800" dirty="0" smtClean="0"/>
              <a:t> mid season</a:t>
            </a:r>
          </a:p>
          <a:p>
            <a:r>
              <a:rPr lang="en-US" sz="2800" dirty="0" smtClean="0"/>
              <a:t>Training cycle- periodization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61" y="4684719"/>
            <a:ext cx="3018448" cy="1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Healthy Gymnastics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INCLUDES TIME FOR</a:t>
            </a:r>
          </a:p>
          <a:p>
            <a:pPr lvl="1"/>
            <a:r>
              <a:rPr lang="en-US" sz="2800" dirty="0" smtClean="0"/>
              <a:t>Nutrition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 Hydration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E</a:t>
            </a:r>
            <a:r>
              <a:rPr lang="en-US" sz="2800" dirty="0" smtClean="0"/>
              <a:t>verything else- school, family, friends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17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3267</TotalTime>
  <Words>1133</Words>
  <Application>Microsoft Office PowerPoint</Application>
  <PresentationFormat>On-screen Show (4:3)</PresentationFormat>
  <Paragraphs>289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Austin</vt:lpstr>
      <vt:lpstr>Getting it Right</vt:lpstr>
      <vt:lpstr>Getting it Right Effective Training during Adolescence</vt:lpstr>
      <vt:lpstr>Getting it Right Goals for today</vt:lpstr>
      <vt:lpstr>Getting it Right Goals Con’t</vt:lpstr>
      <vt:lpstr>PowerPoint Presentation</vt:lpstr>
      <vt:lpstr>10 years , 10,000 hours</vt:lpstr>
      <vt:lpstr>Healthy Training</vt:lpstr>
      <vt:lpstr>Healthy Training</vt:lpstr>
      <vt:lpstr>Healthy Gymnastics Training</vt:lpstr>
      <vt:lpstr>Healthy Periodization</vt:lpstr>
      <vt:lpstr>Goals of Periodization</vt:lpstr>
      <vt:lpstr>Simple Concept</vt:lpstr>
      <vt:lpstr>Complicated Schedule</vt:lpstr>
      <vt:lpstr>Single Comp Prep- Acro</vt:lpstr>
      <vt:lpstr>Healthy Growth and Maturation</vt:lpstr>
      <vt:lpstr>Healthy Growth and Maturation</vt:lpstr>
      <vt:lpstr>Effects of Growth on Gymnasts</vt:lpstr>
      <vt:lpstr>Healthy Growth</vt:lpstr>
      <vt:lpstr>PowerPoint Presentation</vt:lpstr>
      <vt:lpstr>PowerPoint Presentation</vt:lpstr>
      <vt:lpstr>Normal Growth and Development:   Tanner’s pubertal stages</vt:lpstr>
      <vt:lpstr>PowerPoint Presentation</vt:lpstr>
      <vt:lpstr>Corresponding Height Changes</vt:lpstr>
      <vt:lpstr>Growth Rates for Different “Bloomers” Height</vt:lpstr>
      <vt:lpstr>Weight Gain</vt:lpstr>
      <vt:lpstr> Normal Wt Gain peaks at 12.5 yr </vt:lpstr>
      <vt:lpstr>Late “Bloomers” or Delayed Puberty </vt:lpstr>
      <vt:lpstr>PowerPoint Presentation</vt:lpstr>
      <vt:lpstr>Benefits of Normal Growth and Development</vt:lpstr>
      <vt:lpstr>Healthy “Down Time”</vt:lpstr>
      <vt:lpstr>Healthy “Down Time”</vt:lpstr>
      <vt:lpstr>“R &amp;R” or Rest and Recovery</vt:lpstr>
      <vt:lpstr>Quality Sleep Nature’s  Recipe for Growth and Recovery</vt:lpstr>
      <vt:lpstr>Benefits of Sleep</vt:lpstr>
      <vt:lpstr>Quality Sleep</vt:lpstr>
      <vt:lpstr>“Sleep Hygiene”</vt:lpstr>
      <vt:lpstr>Relaxation</vt:lpstr>
      <vt:lpstr>Relaxation techniques= fun!</vt:lpstr>
      <vt:lpstr>Getting it Right</vt:lpstr>
      <vt:lpstr>Getting it Right</vt:lpstr>
      <vt:lpstr>Getting it Right</vt:lpstr>
      <vt:lpstr>What can happen?</vt:lpstr>
      <vt:lpstr>Slow Growth or Delayed Maturation</vt:lpstr>
      <vt:lpstr>PowerPoint Presentation</vt:lpstr>
      <vt:lpstr>Bone Growth Plates</vt:lpstr>
      <vt:lpstr>PowerPoint Presentation</vt:lpstr>
      <vt:lpstr>Injury to Growth Plates</vt:lpstr>
      <vt:lpstr>Overload injury</vt:lpstr>
      <vt:lpstr>Apophysitis Muscle tendon-bone sites</vt:lpstr>
      <vt:lpstr>PowerPoint Presentation</vt:lpstr>
      <vt:lpstr>Osgood- Schlatter’s “Disease”</vt:lpstr>
      <vt:lpstr>Achilles' tendonitis/ enthesitis</vt:lpstr>
      <vt:lpstr>Bone Density/ Strength</vt:lpstr>
      <vt:lpstr>Delay in bone strengthening</vt:lpstr>
      <vt:lpstr>Flexibility Changes</vt:lpstr>
      <vt:lpstr>Flexibility = Supple muscles and Mobile joints</vt:lpstr>
      <vt:lpstr>Getting it Right</vt:lpstr>
      <vt:lpstr>Gymnast’s Strategies for “Getting it Right”</vt:lpstr>
      <vt:lpstr>Nutrition and Hydration</vt:lpstr>
      <vt:lpstr>Key Nutrients</vt:lpstr>
      <vt:lpstr>Monitor your Nutrition</vt:lpstr>
      <vt:lpstr>Monitor your  Height  (every 1 to 3 mos)</vt:lpstr>
      <vt:lpstr>Correct Alignment and Muscle Imbalances</vt:lpstr>
      <vt:lpstr>PowerPoint Presentation</vt:lpstr>
      <vt:lpstr>PowerPoint Presentation</vt:lpstr>
      <vt:lpstr>Poor Postural Alignment</vt:lpstr>
      <vt:lpstr>Assess Hip- Knee Alignment</vt:lpstr>
      <vt:lpstr>Flexibility, Muscle Imbalances, Alignment</vt:lpstr>
      <vt:lpstr>Growing bones and muscles: What to watch for…</vt:lpstr>
      <vt:lpstr>Gymnast’s Strategies for “Getting it Right”</vt:lpstr>
      <vt:lpstr>Thank you!!!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it Right</dc:title>
  <dc:creator>Laura Cruz</dc:creator>
  <cp:lastModifiedBy>Kyna Fletcher</cp:lastModifiedBy>
  <cp:revision>77</cp:revision>
  <dcterms:created xsi:type="dcterms:W3CDTF">2013-08-04T21:53:19Z</dcterms:created>
  <dcterms:modified xsi:type="dcterms:W3CDTF">2013-10-29T21:16:29Z</dcterms:modified>
</cp:coreProperties>
</file>